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6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7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8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9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748" r:id="rId2"/>
    <p:sldMasterId id="2147483778" r:id="rId3"/>
    <p:sldMasterId id="2147483797" r:id="rId4"/>
    <p:sldMasterId id="2147483833" r:id="rId5"/>
    <p:sldMasterId id="2147483869" r:id="rId6"/>
    <p:sldMasterId id="2147483908" r:id="rId7"/>
    <p:sldMasterId id="2147483946" r:id="rId8"/>
    <p:sldMasterId id="2147483982" r:id="rId9"/>
    <p:sldMasterId id="2147484018" r:id="rId10"/>
  </p:sldMasterIdLst>
  <p:notesMasterIdLst>
    <p:notesMasterId r:id="rId53"/>
  </p:notesMasterIdLst>
  <p:sldIdLst>
    <p:sldId id="258" r:id="rId11"/>
    <p:sldId id="480" r:id="rId12"/>
    <p:sldId id="467" r:id="rId13"/>
    <p:sldId id="481" r:id="rId14"/>
    <p:sldId id="482" r:id="rId15"/>
    <p:sldId id="483" r:id="rId16"/>
    <p:sldId id="484" r:id="rId17"/>
    <p:sldId id="485" r:id="rId18"/>
    <p:sldId id="486" r:id="rId19"/>
    <p:sldId id="487" r:id="rId20"/>
    <p:sldId id="488" r:id="rId21"/>
    <p:sldId id="489" r:id="rId22"/>
    <p:sldId id="490" r:id="rId23"/>
    <p:sldId id="491" r:id="rId24"/>
    <p:sldId id="492" r:id="rId25"/>
    <p:sldId id="493" r:id="rId26"/>
    <p:sldId id="494" r:id="rId27"/>
    <p:sldId id="507" r:id="rId28"/>
    <p:sldId id="471" r:id="rId29"/>
    <p:sldId id="512" r:id="rId30"/>
    <p:sldId id="513" r:id="rId31"/>
    <p:sldId id="514" r:id="rId32"/>
    <p:sldId id="515" r:id="rId33"/>
    <p:sldId id="519" r:id="rId34"/>
    <p:sldId id="516" r:id="rId35"/>
    <p:sldId id="517" r:id="rId36"/>
    <p:sldId id="520" r:id="rId37"/>
    <p:sldId id="518" r:id="rId38"/>
    <p:sldId id="509" r:id="rId39"/>
    <p:sldId id="496" r:id="rId40"/>
    <p:sldId id="497" r:id="rId41"/>
    <p:sldId id="498" r:id="rId42"/>
    <p:sldId id="499" r:id="rId43"/>
    <p:sldId id="500" r:id="rId44"/>
    <p:sldId id="508" r:id="rId45"/>
    <p:sldId id="502" r:id="rId46"/>
    <p:sldId id="503" r:id="rId47"/>
    <p:sldId id="504" r:id="rId48"/>
    <p:sldId id="505" r:id="rId49"/>
    <p:sldId id="426" r:id="rId50"/>
    <p:sldId id="435" r:id="rId51"/>
    <p:sldId id="443" r:id="rId5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8BB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6E3E3"/>
          </a:solidFill>
        </a:fill>
      </a:tcStyle>
    </a:wholeTbl>
    <a:band2H>
      <a:tcTxStyle/>
      <a:tcStyle>
        <a:tcBdr/>
        <a:fill>
          <a:solidFill>
            <a:srgbClr val="F3F1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CFCF"/>
          </a:solidFill>
        </a:fill>
      </a:tcStyle>
    </a:wholeTbl>
    <a:band2H>
      <a:tcTxStyle/>
      <a:tcStyle>
        <a:tcBdr/>
        <a:fill>
          <a:solidFill>
            <a:srgbClr val="FC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2D4F5"/>
          </a:solidFill>
        </a:fill>
      </a:tcStyle>
    </a:wholeTbl>
    <a:band2H>
      <a:tcTxStyle/>
      <a:tcStyle>
        <a:tcBdr/>
        <a:fill>
          <a:solidFill>
            <a:srgbClr val="F1EBF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/>
    <p:restoredTop sz="84094"/>
  </p:normalViewPr>
  <p:slideViewPr>
    <p:cSldViewPr snapToGrid="0" snapToObjects="1">
      <p:cViewPr>
        <p:scale>
          <a:sx n="100" d="100"/>
          <a:sy n="100" d="100"/>
        </p:scale>
        <p:origin x="256" y="144"/>
      </p:cViewPr>
      <p:guideLst>
        <p:guide orient="horz" pos="2160"/>
        <p:guide pos="3840"/>
      </p:guideLst>
    </p:cSldViewPr>
  </p:slid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10" Type="http://schemas.openxmlformats.org/officeDocument/2006/relationships/slideMaster" Target="slideMasters/slideMaster10.xml"/><Relationship Id="rId11" Type="http://schemas.openxmlformats.org/officeDocument/2006/relationships/slide" Target="slides/slide1.xml"/><Relationship Id="rId12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6" name="Shape 3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266905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12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18D02FFD-07D4-5C4F-BD77-9210081773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16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0574B-3E33-A144-80E2-20939FAE8964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  <a:sym typeface="Calibri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"/>
              <a:cs typeface="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83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18D02FFD-07D4-5C4F-BD77-9210081773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50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5.pn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8.png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8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9.png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0.pn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2.png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0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536" tIns="60768" rIns="121536" bIns="60768" rtlCol="0" anchor="ctr"/>
          <a:lstStyle/>
          <a:p>
            <a:pPr algn="ctr" defTabSz="607274" hangingPunct="1"/>
            <a:endParaRPr lang="en-US" sz="2400" kern="1200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860" y="2868320"/>
            <a:ext cx="7913511" cy="1235229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453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68" y="4126482"/>
            <a:ext cx="7924800" cy="864178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607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8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2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9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4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9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title slide-graphic image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6204" y="0"/>
            <a:ext cx="3997085" cy="6858000"/>
          </a:xfrm>
          <a:prstGeom prst="rect">
            <a:avLst/>
          </a:prstGeom>
        </p:spPr>
      </p:pic>
      <p:pic>
        <p:nvPicPr>
          <p:cNvPr id="9" name="Picture 8" descr="ibm logo-white-rotat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4592" y="618208"/>
            <a:ext cx="327812" cy="8347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0787" y="6492789"/>
            <a:ext cx="3352800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07274" hangingPunct="1"/>
            <a:r>
              <a:rPr lang="en-US" sz="1333" kern="1200" dirty="0">
                <a:solidFill>
                  <a:srgbClr val="325C80">
                    <a:lumMod val="60000"/>
                    <a:lumOff val="40000"/>
                  </a:srgbClr>
                </a:solidFill>
              </a:rPr>
              <a:t>IBM Confidential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 hangingPunct="1"/>
            <a:r>
              <a:rPr lang="de-DE" kern="1200"/>
              <a:t>Group Name / DOC ID / Month XX, 2017 / © 2017 IBM Corporation</a:t>
            </a:r>
            <a:endParaRPr lang="en-US" kern="1200"/>
          </a:p>
        </p:txBody>
      </p:sp>
    </p:spTree>
    <p:extLst/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251688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80135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57590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84973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083916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75957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4973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2446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35353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72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 hangingPunct="1"/>
            <a:r>
              <a:rPr lang="de-DE" kern="1200">
                <a:solidFill>
                  <a:srgbClr val="FFFFFF"/>
                </a:solidFill>
              </a:rPr>
              <a:t>Group Name / DOC ID / Month XX, 2017 / © 2017 IBM Corporation</a:t>
            </a:r>
            <a:endParaRPr lang="en-US" kern="120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078671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9668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03485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11540712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6328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19208556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58953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92357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96142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35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780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5630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09600" y="274639"/>
            <a:ext cx="10972800" cy="624131"/>
          </a:xfrm>
          <a:prstGeom prst="rect">
            <a:avLst/>
          </a:prstGeom>
        </p:spPr>
        <p:txBody>
          <a:bodyPr vert="horz"/>
          <a:lstStyle>
            <a:lvl1pPr>
              <a:defRPr sz="3000" b="1">
                <a:solidFill>
                  <a:srgbClr val="264A6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pic>
        <p:nvPicPr>
          <p:cNvPr id="11" name="Picture 10" descr="ibm.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692" y="6484235"/>
            <a:ext cx="644771" cy="238804"/>
          </a:xfrm>
          <a:prstGeom prst="rect">
            <a:avLst/>
          </a:prstGeom>
        </p:spPr>
      </p:pic>
      <p:pic>
        <p:nvPicPr>
          <p:cNvPr id="7" name="Picture 6" descr="IBM_CloudAutomationManager_Logo_Right.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3839" y="6458775"/>
            <a:ext cx="2363404" cy="294760"/>
          </a:xfrm>
          <a:prstGeom prst="rect">
            <a:avLst/>
          </a:prstGeom>
        </p:spPr>
      </p:pic>
      <p:sp>
        <p:nvSpPr>
          <p:cNvPr id="12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191900" y="6481272"/>
            <a:ext cx="2844800" cy="2519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defTabSz="914336" hangingPunct="1"/>
            <a:fld id="{6FCA97BC-0DBA-CD4F-A4A6-3A7104B3C5A2}" type="slidenum">
              <a:rPr lang="en-US" smtClean="0">
                <a:ea typeface="+mn-ea"/>
              </a:rPr>
              <a:pPr defTabSz="914336" hangingPunct="1"/>
              <a:t>‹#›</a:t>
            </a:fld>
            <a:endParaRPr lang="en-US">
              <a:ea typeface="+mn-ea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785813"/>
            <a:ext cx="12192000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5654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04">
          <p15:clr>
            <a:srgbClr val="FBAE40"/>
          </p15:clr>
        </p15:guide>
        <p15:guide id="2" pos="384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7296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9880997" y="6139910"/>
            <a:ext cx="2098804" cy="531956"/>
          </a:xfrm>
          <a:prstGeom prst="rect">
            <a:avLst/>
          </a:prstGeom>
        </p:spPr>
      </p:pic>
      <p:pic>
        <p:nvPicPr>
          <p:cNvPr id="9" name="BCK_PEG_[01]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63064" y="2162166"/>
            <a:ext cx="2865872" cy="25336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9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9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9738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0"/>
            <a:ext cx="5486400" cy="4786207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charset="0"/>
              </a:defRPr>
            </a:lvl1pPr>
          </a:lstStyle>
          <a:p>
            <a:r>
              <a:rPr lang="en-US" dirty="0" smtClean="0"/>
              <a:t>IBM Cloud / DOC ID / Month XX, 2018 / © 2018 IBM Corporation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723546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304792" tIns="256026" rIns="304792" bIns="304792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304792" tIns="256026" rIns="304792" bIns="304792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304792" tIns="256026" rIns="304792" bIns="304792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304792" tIns="256026" rIns="304792" bIns="304792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304792" tIns="256026" rIns="304792" bIns="304792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304792" tIns="256026" rIns="304792" bIns="304792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304792" tIns="256026" rIns="304792" bIns="304792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304792" tIns="268217" rIns="304792" bIns="304792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304792" tIns="256026" rIns="304792" bIns="304792"/>
          <a:lstStyle>
            <a:lvl1pPr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304792" tIns="256026" rIns="304792" bIns="304792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304792" tIns="256026" rIns="304792" bIns="304792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304792" tIns="256026" rIns="304792" bIns="304792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304792" tIns="207259" rIns="304792" bIns="304792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304792" tIns="268217" rIns="304792" bIns="304792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304792" tIns="207259" rIns="304792" bIns="304792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00">
                <a:solidFill>
                  <a:schemeClr val="bg2"/>
                </a:solidFill>
              </a:defRPr>
            </a:lvl2pPr>
            <a:lvl3pPr>
              <a:defRPr sz="1300">
                <a:solidFill>
                  <a:schemeClr val="bg2"/>
                </a:solidFill>
              </a:defRPr>
            </a:lvl3pPr>
            <a:lvl4pPr>
              <a:defRPr sz="1300">
                <a:solidFill>
                  <a:schemeClr val="bg2"/>
                </a:solidFill>
              </a:defRPr>
            </a:lvl4pPr>
            <a:lvl5pPr>
              <a:defRPr sz="13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304792" tIns="256026" rIns="304792" bIns="304792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304792" tIns="256026" rIns="304792" bIns="304792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304792" tIns="256026" rIns="304792" bIns="304792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304792" tIns="256026" rIns="304792" bIns="304792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9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9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900"/>
            </a:lvl1pPr>
            <a:lvl2pPr marL="0" indent="0">
              <a:buNone/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169212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900"/>
            </a:lvl1pPr>
            <a:lvl2pPr marL="0" indent="0">
              <a:buNone/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500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Cloud / DOC ID / Month XX, 2018 / © 2018 IBM Corporation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254000" y="2869319"/>
            <a:ext cx="5588000" cy="609885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3600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42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254000" y="4057355"/>
            <a:ext cx="5588000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43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254000" y="4408015"/>
            <a:ext cx="5588000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44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254000" y="2099322"/>
            <a:ext cx="5588000" cy="76999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48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Presentation Title</a:t>
            </a:r>
          </a:p>
        </p:txBody>
      </p:sp>
    </p:spTree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2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321735"/>
            <a:ext cx="695452" cy="2819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9880999" y="6139911"/>
            <a:ext cx="2098804" cy="531956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4663064" y="2162168"/>
            <a:ext cx="2865872" cy="25336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171" algn="dec"/>
              </a:tabLst>
              <a:defRPr/>
            </a:lvl1pPr>
            <a:lvl2pPr marL="230701" indent="-230701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171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5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5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5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5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8173739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0"/>
            <a:ext cx="5486400" cy="1338409"/>
          </a:xfrm>
        </p:spPr>
        <p:txBody>
          <a:bodyPr/>
          <a:lstStyle>
            <a:lvl1pPr>
              <a:defRPr sz="21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0"/>
            <a:ext cx="5486400" cy="1338409"/>
          </a:xfrm>
        </p:spPr>
        <p:txBody>
          <a:bodyPr/>
          <a:lstStyle>
            <a:lvl1pPr>
              <a:defRPr sz="21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1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6916616" cy="6027740"/>
          </a:xfrm>
        </p:spPr>
        <p:txBody>
          <a:bodyPr/>
          <a:lstStyle>
            <a:lvl1pPr marL="156621" indent="-156621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1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9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9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3"/>
            <a:ext cx="5486400" cy="4786207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1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2916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304776" tIns="256014" rIns="304776" bIns="304776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3"/>
            <a:ext cx="5486400" cy="400049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4"/>
            <a:ext cx="5486400" cy="4651641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304776" tIns="256014" rIns="304776" bIns="304776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304776" tIns="256014" rIns="304776" bIns="304776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304776" tIns="256014" rIns="304776" bIns="304776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304776" tIns="256014" rIns="304776" bIns="304776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304776" tIns="256014" rIns="304776" bIns="304776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304776" tIns="256014" rIns="304776" bIns="304776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6095999" cy="3429001"/>
          </a:xfrm>
          <a:solidFill>
            <a:schemeClr val="accent2"/>
          </a:solidFill>
        </p:spPr>
        <p:txBody>
          <a:bodyPr lIns="304776" tIns="268204" rIns="304776" bIns="304776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304776" tIns="256014" rIns="304776" bIns="304776"/>
          <a:lstStyle>
            <a:lvl1pPr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304776" tIns="256014" rIns="304776" bIns="304776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304776" tIns="256014" rIns="304776" bIns="304776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304776" tIns="256014" rIns="304776" bIns="304776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12191999" cy="3429001"/>
          </a:xfrm>
          <a:solidFill>
            <a:schemeClr val="tx1"/>
          </a:solidFill>
        </p:spPr>
        <p:txBody>
          <a:bodyPr lIns="304776" tIns="207248" rIns="304776" bIns="304776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12191999" cy="1720852"/>
          </a:xfrm>
          <a:solidFill>
            <a:schemeClr val="tx1"/>
          </a:solidFill>
        </p:spPr>
        <p:txBody>
          <a:bodyPr lIns="304776" tIns="268204" rIns="304776" bIns="304776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3099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304776" tIns="207248" rIns="304776" bIns="304776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00">
                <a:solidFill>
                  <a:schemeClr val="bg2"/>
                </a:solidFill>
              </a:defRPr>
            </a:lvl2pPr>
            <a:lvl3pPr>
              <a:defRPr sz="1300">
                <a:solidFill>
                  <a:schemeClr val="bg2"/>
                </a:solidFill>
              </a:defRPr>
            </a:lvl3pPr>
            <a:lvl4pPr>
              <a:defRPr sz="1300">
                <a:solidFill>
                  <a:schemeClr val="bg2"/>
                </a:solidFill>
              </a:defRPr>
            </a:lvl4pPr>
            <a:lvl5pPr>
              <a:defRPr sz="13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304776" tIns="243823" rIns="304776" bIns="304776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304776" tIns="256014" rIns="304776" bIns="304776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304776" tIns="256014" rIns="304776" bIns="304776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304776" tIns="256014" rIns="304776" bIns="304776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4"/>
            <a:ext cx="2438400" cy="4668593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9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9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900"/>
            </a:lvl1pPr>
            <a:lvl2pPr marL="0" indent="0">
              <a:buNone/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900"/>
            </a:lvl1pPr>
            <a:lvl2pPr marL="0" indent="0">
              <a:buNone/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1" indent="-156621">
              <a:tabLst/>
              <a:defRPr sz="3200"/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412269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171" algn="dec"/>
              </a:tabLst>
              <a:defRPr sz="1500"/>
            </a:lvl1pPr>
            <a:lvl2pPr marL="230701" indent="-230701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3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5956303" y="540364"/>
            <a:ext cx="5729895" cy="491686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320063"/>
            <a:ext cx="695452" cy="281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28443" r="13568" b="27421"/>
          <a:stretch/>
        </p:blipFill>
        <p:spPr>
          <a:xfrm>
            <a:off x="9880917" y="6112935"/>
            <a:ext cx="2160569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039" algn="dec"/>
              </a:tabLst>
              <a:defRPr/>
            </a:lvl1pPr>
            <a:lvl2pPr marL="230696" indent="-23069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945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945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945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945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945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039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945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39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945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39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945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39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945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39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945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1"/>
            <a:ext cx="5486400" cy="1338409"/>
          </a:xfrm>
        </p:spPr>
        <p:txBody>
          <a:bodyPr/>
          <a:lstStyle>
            <a:lvl1pPr>
              <a:defRPr sz="21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1"/>
            <a:ext cx="5486400" cy="1338409"/>
          </a:xfrm>
        </p:spPr>
        <p:txBody>
          <a:bodyPr/>
          <a:lstStyle>
            <a:lvl1pPr>
              <a:defRPr sz="21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3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6916616" cy="6027740"/>
          </a:xfrm>
        </p:spPr>
        <p:txBody>
          <a:bodyPr/>
          <a:lstStyle>
            <a:lvl1pPr marL="156617" indent="-156617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2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559" y="805151"/>
            <a:ext cx="5321149" cy="17235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hangingPunct="1"/>
            <a:fld id="{291C0EA3-DC22-204D-96F9-FD71307C5508}" type="datetimeFigureOut">
              <a:rPr lang="en-US" kern="1200" smtClean="0">
                <a:solidFill>
                  <a:srgbClr val="6D7777"/>
                </a:solidFill>
              </a:rPr>
              <a:pPr hangingPunct="1"/>
              <a:t>6/4/18</a:t>
            </a:fld>
            <a:endParaRPr lang="en-US" kern="1200" dirty="0">
              <a:solidFill>
                <a:srgbClr val="6D7777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hangingPunct="1"/>
            <a:endParaRPr lang="en-US" kern="1200" dirty="0">
              <a:solidFill>
                <a:srgbClr val="6D7777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EEE86FC-2FB5-5046-AEAE-43435FBBD983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572192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21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9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21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9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9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5"/>
            <a:ext cx="5486400" cy="4786207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2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9"/>
            <a:ext cx="5486400" cy="4755303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3"/>
            <a:ext cx="2438400" cy="4786207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9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3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3"/>
            <a:ext cx="2438400" cy="4786207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3"/>
            <a:ext cx="2438400" cy="4786207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9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5"/>
            <a:ext cx="2438400" cy="4668593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9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5"/>
            <a:ext cx="2438400" cy="4668593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9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084222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304768" tIns="256008" rIns="304768" bIns="304768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3"/>
            <a:ext cx="5486400" cy="400049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5"/>
            <a:ext cx="5486400" cy="4651641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304768" tIns="256008" rIns="304768" bIns="304768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304768" tIns="256008" rIns="304768" bIns="304768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304768" tIns="256008" rIns="304768" bIns="304768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304768" tIns="256008" rIns="304768" bIns="304768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304768" tIns="256008" rIns="304768" bIns="304768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304768" tIns="256008" rIns="304768" bIns="304768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" y="-1"/>
            <a:ext cx="6095999" cy="3429001"/>
          </a:xfrm>
          <a:solidFill>
            <a:schemeClr val="accent2"/>
          </a:solidFill>
        </p:spPr>
        <p:txBody>
          <a:bodyPr lIns="304768" tIns="268197" rIns="304768" bIns="304768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304768" tIns="256008" rIns="304768" bIns="304768"/>
          <a:lstStyle>
            <a:lvl1pPr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304768" tIns="256008" rIns="304768" bIns="304768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304768" tIns="256008" rIns="304768" bIns="304768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304768" tIns="256008" rIns="304768" bIns="304768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" y="-1"/>
            <a:ext cx="12191999" cy="3429001"/>
          </a:xfrm>
          <a:solidFill>
            <a:schemeClr val="tx1"/>
          </a:solidFill>
        </p:spPr>
        <p:txBody>
          <a:bodyPr lIns="304768" tIns="207243" rIns="304768" bIns="304768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" y="-1"/>
            <a:ext cx="12191999" cy="1720852"/>
          </a:xfrm>
          <a:solidFill>
            <a:schemeClr val="tx1"/>
          </a:solidFill>
        </p:spPr>
        <p:txBody>
          <a:bodyPr lIns="304768" tIns="268197" rIns="304768" bIns="304768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304768" tIns="207243" rIns="304768" bIns="304768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00">
                <a:solidFill>
                  <a:schemeClr val="bg2"/>
                </a:solidFill>
              </a:defRPr>
            </a:lvl2pPr>
            <a:lvl3pPr>
              <a:defRPr sz="1300">
                <a:solidFill>
                  <a:schemeClr val="bg2"/>
                </a:solidFill>
              </a:defRPr>
            </a:lvl3pPr>
            <a:lvl4pPr>
              <a:defRPr sz="1300">
                <a:solidFill>
                  <a:schemeClr val="bg2"/>
                </a:solidFill>
              </a:defRPr>
            </a:lvl4pPr>
            <a:lvl5pPr>
              <a:defRPr sz="13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304768" tIns="243817" rIns="304768" bIns="304768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304768" tIns="256008" rIns="304768" bIns="304768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304768" tIns="256008" rIns="304768" bIns="304768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304768" tIns="256008" rIns="304768" bIns="304768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5"/>
            <a:ext cx="2438400" cy="4668593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9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9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26223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900"/>
            </a:lvl1pPr>
            <a:lvl2pPr marL="0" indent="0">
              <a:buNone/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900"/>
            </a:lvl1pPr>
            <a:lvl2pPr marL="0" indent="0">
              <a:buNone/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17" indent="-156617">
              <a:tabLst/>
              <a:defRPr sz="3200"/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039" algn="dec"/>
              </a:tabLst>
              <a:defRPr sz="1500"/>
            </a:lvl1pPr>
            <a:lvl2pPr marL="230696" indent="-23069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945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1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3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6273803"/>
            <a:ext cx="695452" cy="281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02672" y="1957330"/>
            <a:ext cx="3407161" cy="2923711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320063"/>
            <a:ext cx="695452" cy="2819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28443" r="13568" b="27421"/>
          <a:stretch/>
        </p:blipFill>
        <p:spPr>
          <a:xfrm>
            <a:off x="9880918" y="6112935"/>
            <a:ext cx="2160569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2907" algn="dec"/>
              </a:tabLst>
              <a:defRPr/>
            </a:lvl1pPr>
            <a:lvl2pPr marL="230690" indent="-23069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811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811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811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811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811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290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23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811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609523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811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609523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811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609523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811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609523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811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Think 2018 / 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668604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2"/>
            <a:ext cx="5486400" cy="1338409"/>
          </a:xfrm>
        </p:spPr>
        <p:txBody>
          <a:bodyPr/>
          <a:lstStyle>
            <a:lvl1pPr>
              <a:defRPr sz="21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2"/>
            <a:ext cx="5486400" cy="1338409"/>
          </a:xfrm>
        </p:spPr>
        <p:txBody>
          <a:bodyPr/>
          <a:lstStyle>
            <a:lvl1pPr>
              <a:defRPr sz="21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4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6916616" cy="6027740"/>
          </a:xfrm>
        </p:spPr>
        <p:txBody>
          <a:bodyPr/>
          <a:lstStyle>
            <a:lvl1pPr marL="156613" indent="-156613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4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22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9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22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9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30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6"/>
            <a:ext cx="5486400" cy="4786207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4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70"/>
            <a:ext cx="5486400" cy="4755303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5"/>
            <a:ext cx="2438400" cy="4786207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30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5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5"/>
            <a:ext cx="2438400" cy="4786207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5"/>
            <a:ext cx="2438400" cy="4786207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30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000809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6"/>
            <a:ext cx="2438400" cy="4668593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30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6"/>
            <a:ext cx="2438400" cy="4668593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30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304760" tIns="256002" rIns="304760" bIns="304760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8"/>
            <a:ext cx="5486400" cy="400049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6"/>
            <a:ext cx="5486400" cy="4651641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304760" tIns="256002" rIns="304760" bIns="304760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304760" tIns="256002" rIns="304760" bIns="304760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304760" tIns="256002" rIns="304760" bIns="304760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304760" tIns="256002" rIns="304760" bIns="304760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304760" tIns="256002" rIns="304760" bIns="304760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304760" tIns="256002" rIns="304760" bIns="304760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" y="-1"/>
            <a:ext cx="6095999" cy="3429001"/>
          </a:xfrm>
          <a:solidFill>
            <a:schemeClr val="accent2"/>
          </a:solidFill>
        </p:spPr>
        <p:txBody>
          <a:bodyPr lIns="304760" tIns="268191" rIns="304760" bIns="30476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304760" tIns="256002" rIns="304760" bIns="304760"/>
          <a:lstStyle>
            <a:lvl1pPr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304760" tIns="256002" rIns="304760" bIns="304760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304760" tIns="256002" rIns="304760" bIns="304760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304760" tIns="256002" rIns="304760" bIns="304760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" y="-1"/>
            <a:ext cx="12191999" cy="3429001"/>
          </a:xfrm>
          <a:solidFill>
            <a:schemeClr val="tx1"/>
          </a:solidFill>
        </p:spPr>
        <p:txBody>
          <a:bodyPr lIns="304760" tIns="207237" rIns="304760" bIns="30476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" y="-1"/>
            <a:ext cx="12191999" cy="1720852"/>
          </a:xfrm>
          <a:solidFill>
            <a:schemeClr val="tx1"/>
          </a:solidFill>
        </p:spPr>
        <p:txBody>
          <a:bodyPr lIns="304760" tIns="268191" rIns="304760" bIns="30476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28823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304760" tIns="207237" rIns="304760" bIns="30476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00">
                <a:solidFill>
                  <a:schemeClr val="bg2"/>
                </a:solidFill>
              </a:defRPr>
            </a:lvl2pPr>
            <a:lvl3pPr>
              <a:defRPr sz="1300">
                <a:solidFill>
                  <a:schemeClr val="bg2"/>
                </a:solidFill>
              </a:defRPr>
            </a:lvl3pPr>
            <a:lvl4pPr>
              <a:defRPr sz="1300">
                <a:solidFill>
                  <a:schemeClr val="bg2"/>
                </a:solidFill>
              </a:defRPr>
            </a:lvl4pPr>
            <a:lvl5pPr>
              <a:defRPr sz="13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304760" tIns="243811" rIns="304760" bIns="304760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304760" tIns="256002" rIns="304760" bIns="304760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304760" tIns="256002" rIns="304760" bIns="304760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304760" tIns="256002" rIns="304760" bIns="304760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6"/>
            <a:ext cx="2438400" cy="4668593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9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9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900"/>
            </a:lvl1pPr>
            <a:lvl2pPr marL="0" indent="0">
              <a:buNone/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900"/>
            </a:lvl1pPr>
            <a:lvl2pPr marL="0" indent="0">
              <a:buNone/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13" indent="-156613">
              <a:tabLst/>
              <a:defRPr sz="3200"/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68075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2907" algn="dec"/>
              </a:tabLst>
              <a:defRPr sz="1500"/>
            </a:lvl1pPr>
            <a:lvl2pPr marL="230690" indent="-230690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811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DOC ID / Month XX,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3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6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939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14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81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536" tIns="60768" rIns="121536" bIns="60768" rtlCol="0" anchor="ctr"/>
          <a:lstStyle/>
          <a:p>
            <a:pPr algn="ctr" defTabSz="607274" hangingPunct="1"/>
            <a:endParaRPr lang="en-US" sz="2400" kern="1200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860" y="2868320"/>
            <a:ext cx="7913511" cy="1235229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453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68" y="4126482"/>
            <a:ext cx="7924800" cy="864178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607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8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2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9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4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9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title slide-graphic image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6204" y="0"/>
            <a:ext cx="3997085" cy="6858000"/>
          </a:xfrm>
          <a:prstGeom prst="rect">
            <a:avLst/>
          </a:prstGeom>
        </p:spPr>
      </p:pic>
      <p:pic>
        <p:nvPicPr>
          <p:cNvPr id="9" name="Picture 8" descr="ibm logo-white-rotat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4592" y="618208"/>
            <a:ext cx="327812" cy="8347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0787" y="6492789"/>
            <a:ext cx="3352800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07274" hangingPunct="1"/>
            <a:r>
              <a:rPr lang="en-US" sz="1333" kern="1200" dirty="0">
                <a:solidFill>
                  <a:srgbClr val="325C80">
                    <a:lumMod val="60000"/>
                    <a:lumOff val="40000"/>
                  </a:srgbClr>
                </a:solidFill>
              </a:rPr>
              <a:t>IBM Confidential</a:t>
            </a:r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851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05756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1843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8696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6556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288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124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2429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63811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6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559" y="805151"/>
            <a:ext cx="5321149" cy="17235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hangingPunct="1"/>
            <a:fld id="{291C0EA3-DC22-204D-96F9-FD71307C5508}" type="datetimeFigureOut">
              <a:rPr lang="en-US" kern="1200" smtClean="0">
                <a:solidFill>
                  <a:srgbClr val="6D7777"/>
                </a:solidFill>
              </a:rPr>
              <a:pPr hangingPunct="1"/>
              <a:t>6/4/18</a:t>
            </a:fld>
            <a:endParaRPr lang="en-US" kern="1200" dirty="0">
              <a:solidFill>
                <a:srgbClr val="6D7777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hangingPunct="1"/>
            <a:endParaRPr lang="en-US" kern="1200" dirty="0">
              <a:solidFill>
                <a:srgbClr val="6D7777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EEE86FC-2FB5-5046-AEAE-43435FBBD983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916988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8360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628320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722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xmlns="" id="{4AE2D503-D21F-1D4A-8859-8866BB2B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FCE1EE6-6CAA-FF42-B16E-AF7A95BD4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840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76738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1304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orem ipsum dolor sit amet, consectetur adipiscing elit, sed do eiusmod tempor incididunt ut labore et."/>
          <p:cNvSpPr txBox="1">
            <a:spLocks noGrp="1"/>
          </p:cNvSpPr>
          <p:nvPr>
            <p:ph type="body" sz="quarter" idx="13"/>
          </p:nvPr>
        </p:nvSpPr>
        <p:spPr>
          <a:xfrm>
            <a:off x="254000" y="2064833"/>
            <a:ext cx="5405821" cy="2298066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285750" indent="-285750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t>Lorem ipsum dolor sit amet, consectetur adipiscing elit, sed do eiusmod tempor incididunt ut labore et.</a:t>
            </a:r>
          </a:p>
          <a:p>
            <a:pPr marL="285750" indent="-285750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t>Lorem ipsum dolor sit amet, consectetur adipiscing elit, sed do eiusmod tempor incididunt ut labore et.</a:t>
            </a:r>
          </a:p>
          <a:p>
            <a:pPr marL="285750" indent="-285750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t>Lorem ipsum dolor sit amet, consectetur adipiscing elit, sed do eiusmod tempor incididunt ut labore et.</a:t>
            </a:r>
          </a:p>
        </p:txBody>
      </p:sp>
      <p:sp>
        <p:nvSpPr>
          <p:cNvPr id="28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6154319" y="2064831"/>
            <a:ext cx="5405821" cy="2298066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marL="285750" indent="-285750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t>Lorem ipsum dolor sit amet, consectetur adipiscing elit, sed do eiusmod tempor incididunt ut labore et.</a:t>
            </a:r>
          </a:p>
          <a:p>
            <a:pPr marL="285750" indent="-285750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t>Lorem ipsum dolor sit amet, consectetur adipiscing elit, sed do eiusmod tempor incididunt ut labore et.</a:t>
            </a:r>
          </a:p>
          <a:p>
            <a:pPr marL="285750" indent="-285750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t>Lorem ipsum dolor sit amet, consectetur adipiscing elit, sed do eiusmod tempor incididunt ut labore et.</a:t>
            </a:r>
          </a:p>
        </p:txBody>
      </p:sp>
      <p:sp>
        <p:nvSpPr>
          <p:cNvPr id="286" name="Slide title"/>
          <p:cNvSpPr txBox="1">
            <a:spLocks noGrp="1"/>
          </p:cNvSpPr>
          <p:nvPr>
            <p:ph type="body" sz="quarter" idx="15"/>
          </p:nvPr>
        </p:nvSpPr>
        <p:spPr>
          <a:xfrm>
            <a:off x="254000" y="254000"/>
            <a:ext cx="11158883" cy="618836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197430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545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320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 hangingPunct="1"/>
            <a:r>
              <a:rPr lang="de-DE" kern="1200"/>
              <a:t>Group Name / DOC ID / Month XX, 2017 / © 2017 IBM Corporation</a:t>
            </a:r>
            <a:endParaRPr lang="en-US" kern="1200"/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5628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0723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90972334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072957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453772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64495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469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353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1852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525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 hangingPunct="1"/>
            <a:r>
              <a:rPr lang="de-DE" kern="1200">
                <a:solidFill>
                  <a:srgbClr val="FFFFFF"/>
                </a:solidFill>
              </a:rPr>
              <a:t>Group Name / DOC ID / Month XX, 2017 / © 2017 IBM Corporation</a:t>
            </a:r>
            <a:endParaRPr lang="en-US" kern="120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719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3116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8673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95586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948841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073024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138967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98323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0038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0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536" tIns="60768" rIns="121536" bIns="60768" rtlCol="0" anchor="ctr"/>
          <a:lstStyle/>
          <a:p>
            <a:pPr algn="ctr" defTabSz="607274" hangingPunct="1"/>
            <a:endParaRPr lang="en-US" sz="2400" kern="1200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860" y="2868320"/>
            <a:ext cx="7913511" cy="1235229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453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68" y="4126482"/>
            <a:ext cx="7924800" cy="864178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607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48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2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29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369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442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1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59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 descr="title slide-graphic image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6204" y="0"/>
            <a:ext cx="3997085" cy="6858000"/>
          </a:xfrm>
          <a:prstGeom prst="rect">
            <a:avLst/>
          </a:prstGeom>
        </p:spPr>
      </p:pic>
      <p:pic>
        <p:nvPicPr>
          <p:cNvPr id="9" name="Picture 8" descr="ibm logo-white-rotat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4592" y="618208"/>
            <a:ext cx="327812" cy="8347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0787" y="6492789"/>
            <a:ext cx="3352800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07274" hangingPunct="1"/>
            <a:r>
              <a:rPr lang="en-US" sz="1333" kern="1200" dirty="0">
                <a:solidFill>
                  <a:srgbClr val="325C80">
                    <a:lumMod val="60000"/>
                    <a:lumOff val="40000"/>
                  </a:srgbClr>
                </a:solidFill>
              </a:rPr>
              <a:t>IBM Confidential</a:t>
            </a:r>
          </a:p>
        </p:txBody>
      </p:sp>
    </p:spTree>
    <p:extLst/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64609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971489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3275924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83638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1646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2023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8198319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0235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649507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14509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559" y="805151"/>
            <a:ext cx="5321149" cy="17235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hangingPunct="1"/>
            <a:fld id="{291C0EA3-DC22-204D-96F9-FD71307C5508}" type="datetimeFigureOut">
              <a:rPr lang="en-US" kern="1200" smtClean="0">
                <a:solidFill>
                  <a:srgbClr val="6D7777"/>
                </a:solidFill>
              </a:rPr>
              <a:pPr hangingPunct="1"/>
              <a:t>6/4/18</a:t>
            </a:fld>
            <a:endParaRPr lang="en-US" kern="1200" dirty="0">
              <a:solidFill>
                <a:srgbClr val="6D7777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hangingPunct="1"/>
            <a:endParaRPr lang="en-US" kern="1200" dirty="0">
              <a:solidFill>
                <a:srgbClr val="6D7777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EEE86FC-2FB5-5046-AEAE-43435FBBD983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9079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2018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049449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6022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ubtitle 2"/>
          <p:cNvSpPr txBox="1">
            <a:spLocks noGrp="1"/>
          </p:cNvSpPr>
          <p:nvPr>
            <p:ph type="body" sz="quarter" idx="13"/>
          </p:nvPr>
        </p:nvSpPr>
        <p:spPr>
          <a:xfrm>
            <a:off x="254000" y="2869319"/>
            <a:ext cx="5588000" cy="609885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3600">
                <a:solidFill>
                  <a:srgbClr val="DBD6D6"/>
                </a:solidFill>
              </a:defRPr>
            </a:lvl1pPr>
          </a:lstStyle>
          <a:p>
            <a:r>
              <a:t>Sub-title</a:t>
            </a:r>
          </a:p>
        </p:txBody>
      </p:sp>
      <p:sp>
        <p:nvSpPr>
          <p:cNvPr id="42" name="Subtitle 2"/>
          <p:cNvSpPr txBox="1">
            <a:spLocks noGrp="1"/>
          </p:cNvSpPr>
          <p:nvPr>
            <p:ph type="body" sz="quarter" idx="14"/>
          </p:nvPr>
        </p:nvSpPr>
        <p:spPr>
          <a:xfrm>
            <a:off x="254000" y="4057355"/>
            <a:ext cx="5588000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Presenter Name(s)</a:t>
            </a:r>
          </a:p>
        </p:txBody>
      </p:sp>
      <p:sp>
        <p:nvSpPr>
          <p:cNvPr id="43" name="Subtitle 2"/>
          <p:cNvSpPr txBox="1">
            <a:spLocks noGrp="1"/>
          </p:cNvSpPr>
          <p:nvPr>
            <p:ph type="body" sz="quarter" idx="15"/>
          </p:nvPr>
        </p:nvSpPr>
        <p:spPr>
          <a:xfrm>
            <a:off x="254000" y="4408015"/>
            <a:ext cx="5588000" cy="350663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1800">
                <a:solidFill>
                  <a:srgbClr val="FFFFFF"/>
                </a:solidFill>
              </a:defRPr>
            </a:lvl1pPr>
          </a:lstStyle>
          <a:p>
            <a:r>
              <a:t>Date</a:t>
            </a:r>
          </a:p>
        </p:txBody>
      </p:sp>
      <p:sp>
        <p:nvSpPr>
          <p:cNvPr id="44" name="Subtitle 2"/>
          <p:cNvSpPr txBox="1">
            <a:spLocks noGrp="1"/>
          </p:cNvSpPr>
          <p:nvPr>
            <p:ph type="body" sz="quarter" idx="16"/>
          </p:nvPr>
        </p:nvSpPr>
        <p:spPr>
          <a:xfrm>
            <a:off x="254000" y="2099322"/>
            <a:ext cx="5588000" cy="769999"/>
          </a:xfrm>
          <a:prstGeom prst="rect">
            <a:avLst/>
          </a:prstGeom>
        </p:spPr>
        <p:txBody>
          <a:bodyPr lIns="45718" tIns="45718" rIns="45718" bIns="45718"/>
          <a:lstStyle>
            <a:lvl1pPr defTabSz="914400">
              <a:lnSpc>
                <a:spcPct val="90000"/>
              </a:lnSpc>
              <a:defRPr sz="4800" b="1">
                <a:solidFill>
                  <a:schemeClr val="accent2">
                    <a:lumOff val="5588"/>
                  </a:schemeClr>
                </a:solidFill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855698863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2018 / 8312 / March 21,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1734"/>
            <a:ext cx="695452" cy="2819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97" y="6139910"/>
            <a:ext cx="2098804" cy="5319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6299" y="540363"/>
            <a:ext cx="5729895" cy="491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124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9186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273123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393715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9806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99756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126999" y="6491337"/>
            <a:ext cx="143250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hangingPunct="1">
              <a:lnSpc>
                <a:spcPct val="90000"/>
              </a:lnSpc>
              <a:defRPr sz="1400">
                <a:solidFill>
                  <a:srgbClr val="325C80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400" kern="1200">
                <a:solidFill>
                  <a:srgbClr val="325C80"/>
                </a:solidFill>
                <a:sym typeface="Arial"/>
              </a:rPr>
              <a:t>IBM </a:t>
            </a:r>
            <a:r>
              <a:rPr sz="1400" b="1" kern="1200">
                <a:solidFill>
                  <a:srgbClr val="325C80"/>
                </a:solidFill>
                <a:sym typeface="Arial"/>
              </a:rPr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717319" y="6383320"/>
            <a:ext cx="190502" cy="504861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pPr hangingPunct="1"/>
            <a:endParaRPr kern="1200">
              <a:solidFill>
                <a:srgbClr val="6D7777"/>
              </a:solidFill>
            </a:endParaRPr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254000" y="254000"/>
            <a:ext cx="4024249" cy="521223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</a:defRPr>
            </a:lvl1pPr>
          </a:lstStyle>
          <a:p>
            <a:r>
              <a:t>Slide title</a:t>
            </a:r>
          </a:p>
        </p:txBody>
      </p:sp>
    </p:spTree>
    <p:extLst/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95879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04676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942088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5868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48080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831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6782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10014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22635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83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46.xml"/><Relationship Id="rId21" Type="http://schemas.openxmlformats.org/officeDocument/2006/relationships/slideLayout" Target="../slideLayouts/slideLayout247.xml"/><Relationship Id="rId22" Type="http://schemas.openxmlformats.org/officeDocument/2006/relationships/slideLayout" Target="../slideLayouts/slideLayout248.xml"/><Relationship Id="rId23" Type="http://schemas.openxmlformats.org/officeDocument/2006/relationships/slideLayout" Target="../slideLayouts/slideLayout249.xml"/><Relationship Id="rId24" Type="http://schemas.openxmlformats.org/officeDocument/2006/relationships/slideLayout" Target="../slideLayouts/slideLayout250.xml"/><Relationship Id="rId25" Type="http://schemas.openxmlformats.org/officeDocument/2006/relationships/slideLayout" Target="../slideLayouts/slideLayout251.xml"/><Relationship Id="rId26" Type="http://schemas.openxmlformats.org/officeDocument/2006/relationships/slideLayout" Target="../slideLayouts/slideLayout252.xml"/><Relationship Id="rId27" Type="http://schemas.openxmlformats.org/officeDocument/2006/relationships/slideLayout" Target="../slideLayouts/slideLayout253.xml"/><Relationship Id="rId28" Type="http://schemas.openxmlformats.org/officeDocument/2006/relationships/slideLayout" Target="../slideLayouts/slideLayout254.xml"/><Relationship Id="rId29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27.xml"/><Relationship Id="rId2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30" Type="http://schemas.openxmlformats.org/officeDocument/2006/relationships/slideLayout" Target="../slideLayouts/slideLayout256.xml"/><Relationship Id="rId31" Type="http://schemas.openxmlformats.org/officeDocument/2006/relationships/slideLayout" Target="../slideLayouts/slideLayout257.xml"/><Relationship Id="rId32" Type="http://schemas.openxmlformats.org/officeDocument/2006/relationships/slideLayout" Target="../slideLayouts/slideLayout258.xml"/><Relationship Id="rId9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234.xml"/><Relationship Id="rId33" Type="http://schemas.openxmlformats.org/officeDocument/2006/relationships/slideLayout" Target="../slideLayouts/slideLayout259.xml"/><Relationship Id="rId34" Type="http://schemas.openxmlformats.org/officeDocument/2006/relationships/slideLayout" Target="../slideLayouts/slideLayout260.xml"/><Relationship Id="rId35" Type="http://schemas.openxmlformats.org/officeDocument/2006/relationships/slideLayout" Target="../slideLayouts/slideLayout261.xml"/><Relationship Id="rId36" Type="http://schemas.openxmlformats.org/officeDocument/2006/relationships/theme" Target="../theme/theme10.xml"/><Relationship Id="rId10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38.xml"/><Relationship Id="rId13" Type="http://schemas.openxmlformats.org/officeDocument/2006/relationships/slideLayout" Target="../slideLayouts/slideLayout239.xml"/><Relationship Id="rId14" Type="http://schemas.openxmlformats.org/officeDocument/2006/relationships/slideLayout" Target="../slideLayouts/slideLayout240.xml"/><Relationship Id="rId15" Type="http://schemas.openxmlformats.org/officeDocument/2006/relationships/slideLayout" Target="../slideLayouts/slideLayout241.xml"/><Relationship Id="rId16" Type="http://schemas.openxmlformats.org/officeDocument/2006/relationships/slideLayout" Target="../slideLayouts/slideLayout242.xml"/><Relationship Id="rId17" Type="http://schemas.openxmlformats.org/officeDocument/2006/relationships/slideLayout" Target="../slideLayouts/slideLayout243.xml"/><Relationship Id="rId18" Type="http://schemas.openxmlformats.org/officeDocument/2006/relationships/slideLayout" Target="../slideLayouts/slideLayout244.xml"/><Relationship Id="rId19" Type="http://schemas.openxmlformats.org/officeDocument/2006/relationships/slideLayout" Target="../slideLayouts/slideLayout24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30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43.xml"/><Relationship Id="rId9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3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46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37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77.xml"/><Relationship Id="rId31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79.xml"/><Relationship Id="rId9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80.xml"/><Relationship Id="rId34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66.xml"/><Relationship Id="rId37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08.xml"/><Relationship Id="rId26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113.xml"/><Relationship Id="rId31" Type="http://schemas.openxmlformats.org/officeDocument/2006/relationships/slideLayout" Target="../slideLayouts/slideLayout114.xml"/><Relationship Id="rId32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92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116.xml"/><Relationship Id="rId34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18.xml"/><Relationship Id="rId36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20.xml"/><Relationship Id="rId38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40.xml"/><Relationship Id="rId21" Type="http://schemas.openxmlformats.org/officeDocument/2006/relationships/slideLayout" Target="../slideLayouts/slideLayout141.xml"/><Relationship Id="rId22" Type="http://schemas.openxmlformats.org/officeDocument/2006/relationships/slideLayout" Target="../slideLayouts/slideLayout142.xml"/><Relationship Id="rId23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44.xml"/><Relationship Id="rId25" Type="http://schemas.openxmlformats.org/officeDocument/2006/relationships/slideLayout" Target="../slideLayouts/slideLayout145.xml"/><Relationship Id="rId26" Type="http://schemas.openxmlformats.org/officeDocument/2006/relationships/slideLayout" Target="../slideLayouts/slideLayout146.xml"/><Relationship Id="rId27" Type="http://schemas.openxmlformats.org/officeDocument/2006/relationships/slideLayout" Target="../slideLayouts/slideLayout147.xml"/><Relationship Id="rId28" Type="http://schemas.openxmlformats.org/officeDocument/2006/relationships/slideLayout" Target="../slideLayouts/slideLayout148.xml"/><Relationship Id="rId29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50.xml"/><Relationship Id="rId31" Type="http://schemas.openxmlformats.org/officeDocument/2006/relationships/slideLayout" Target="../slideLayouts/slideLayout151.xml"/><Relationship Id="rId32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128.xml"/><Relationship Id="rId33" Type="http://schemas.openxmlformats.org/officeDocument/2006/relationships/slideLayout" Target="../slideLayouts/slideLayout153.xml"/><Relationship Id="rId34" Type="http://schemas.openxmlformats.org/officeDocument/2006/relationships/slideLayout" Target="../slideLayouts/slideLayout154.xml"/><Relationship Id="rId35" Type="http://schemas.openxmlformats.org/officeDocument/2006/relationships/slideLayout" Target="../slideLayouts/slideLayout155.xml"/><Relationship Id="rId36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4.xml"/><Relationship Id="rId15" Type="http://schemas.openxmlformats.org/officeDocument/2006/relationships/slideLayout" Target="../slideLayouts/slideLayout135.xml"/><Relationship Id="rId16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39.xml"/><Relationship Id="rId37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76.xml"/><Relationship Id="rId21" Type="http://schemas.openxmlformats.org/officeDocument/2006/relationships/slideLayout" Target="../slideLayouts/slideLayout177.xml"/><Relationship Id="rId22" Type="http://schemas.openxmlformats.org/officeDocument/2006/relationships/slideLayout" Target="../slideLayouts/slideLayout178.xml"/><Relationship Id="rId23" Type="http://schemas.openxmlformats.org/officeDocument/2006/relationships/slideLayout" Target="../slideLayouts/slideLayout179.xml"/><Relationship Id="rId24" Type="http://schemas.openxmlformats.org/officeDocument/2006/relationships/slideLayout" Target="../slideLayouts/slideLayout180.xml"/><Relationship Id="rId25" Type="http://schemas.openxmlformats.org/officeDocument/2006/relationships/slideLayout" Target="../slideLayouts/slideLayout181.xml"/><Relationship Id="rId26" Type="http://schemas.openxmlformats.org/officeDocument/2006/relationships/slideLayout" Target="../slideLayouts/slideLayout182.xml"/><Relationship Id="rId27" Type="http://schemas.openxmlformats.org/officeDocument/2006/relationships/slideLayout" Target="../slideLayouts/slideLayout183.xml"/><Relationship Id="rId28" Type="http://schemas.openxmlformats.org/officeDocument/2006/relationships/slideLayout" Target="../slideLayouts/slideLayout184.xml"/><Relationship Id="rId29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9.xml"/><Relationship Id="rId4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61.xml"/><Relationship Id="rId30" Type="http://schemas.openxmlformats.org/officeDocument/2006/relationships/slideLayout" Target="../slideLayouts/slideLayout186.xml"/><Relationship Id="rId31" Type="http://schemas.openxmlformats.org/officeDocument/2006/relationships/slideLayout" Target="../slideLayouts/slideLayout187.xml"/><Relationship Id="rId32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65.xml"/><Relationship Id="rId6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164.xml"/><Relationship Id="rId33" Type="http://schemas.openxmlformats.org/officeDocument/2006/relationships/slideLayout" Target="../slideLayouts/slideLayout189.xml"/><Relationship Id="rId34" Type="http://schemas.openxmlformats.org/officeDocument/2006/relationships/slideLayout" Target="../slideLayouts/slideLayout190.xml"/><Relationship Id="rId35" Type="http://schemas.openxmlformats.org/officeDocument/2006/relationships/slideLayout" Target="../slideLayouts/slideLayout191.xml"/><Relationship Id="rId36" Type="http://schemas.openxmlformats.org/officeDocument/2006/relationships/theme" Target="../theme/theme8.xml"/><Relationship Id="rId10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0.xml"/><Relationship Id="rId15" Type="http://schemas.openxmlformats.org/officeDocument/2006/relationships/slideLayout" Target="../slideLayouts/slideLayout171.xml"/><Relationship Id="rId16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4.xml"/><Relationship Id="rId19" Type="http://schemas.openxmlformats.org/officeDocument/2006/relationships/slideLayout" Target="../slideLayouts/slideLayout175.xml"/></Relationships>
</file>

<file path=ppt/slideMasters/_rels/slideMaster9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11.xml"/><Relationship Id="rId21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213.xml"/><Relationship Id="rId23" Type="http://schemas.openxmlformats.org/officeDocument/2006/relationships/slideLayout" Target="../slideLayouts/slideLayout214.xml"/><Relationship Id="rId24" Type="http://schemas.openxmlformats.org/officeDocument/2006/relationships/slideLayout" Target="../slideLayouts/slideLayout215.xml"/><Relationship Id="rId25" Type="http://schemas.openxmlformats.org/officeDocument/2006/relationships/slideLayout" Target="../slideLayouts/slideLayout216.xml"/><Relationship Id="rId26" Type="http://schemas.openxmlformats.org/officeDocument/2006/relationships/slideLayout" Target="../slideLayouts/slideLayout217.xml"/><Relationship Id="rId27" Type="http://schemas.openxmlformats.org/officeDocument/2006/relationships/slideLayout" Target="../slideLayouts/slideLayout218.xml"/><Relationship Id="rId28" Type="http://schemas.openxmlformats.org/officeDocument/2006/relationships/slideLayout" Target="../slideLayouts/slideLayout219.xml"/><Relationship Id="rId29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30" Type="http://schemas.openxmlformats.org/officeDocument/2006/relationships/slideLayout" Target="../slideLayouts/slideLayout221.xml"/><Relationship Id="rId31" Type="http://schemas.openxmlformats.org/officeDocument/2006/relationships/slideLayout" Target="../slideLayouts/slideLayout222.xml"/><Relationship Id="rId32" Type="http://schemas.openxmlformats.org/officeDocument/2006/relationships/slideLayout" Target="../slideLayouts/slideLayout223.xml"/><Relationship Id="rId9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33" Type="http://schemas.openxmlformats.org/officeDocument/2006/relationships/slideLayout" Target="../slideLayouts/slideLayout224.xml"/><Relationship Id="rId34" Type="http://schemas.openxmlformats.org/officeDocument/2006/relationships/slideLayout" Target="../slideLayouts/slideLayout225.xml"/><Relationship Id="rId35" Type="http://schemas.openxmlformats.org/officeDocument/2006/relationships/slideLayout" Target="../slideLayouts/slideLayout226.xml"/><Relationship Id="rId36" Type="http://schemas.openxmlformats.org/officeDocument/2006/relationships/theme" Target="../theme/theme9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<Relationship Id="rId14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06.xml"/><Relationship Id="rId16" Type="http://schemas.openxmlformats.org/officeDocument/2006/relationships/slideLayout" Target="../slideLayouts/slideLayout207.xml"/><Relationship Id="rId17" Type="http://schemas.openxmlformats.org/officeDocument/2006/relationships/slideLayout" Target="../slideLayouts/slideLayout208.xml"/><Relationship Id="rId18" Type="http://schemas.openxmlformats.org/officeDocument/2006/relationships/slideLayout" Target="../slideLayouts/slideLayout209.xml"/><Relationship Id="rId19" Type="http://schemas.openxmlformats.org/officeDocument/2006/relationships/slideLayout" Target="../slideLayouts/slideLayout2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789" y="60121"/>
            <a:ext cx="10886813" cy="879207"/>
          </a:xfrm>
          <a:prstGeom prst="rect">
            <a:avLst/>
          </a:prstGeom>
        </p:spPr>
        <p:txBody>
          <a:bodyPr vert="horz" lIns="0" tIns="45576" rIns="91152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979" y="1202336"/>
            <a:ext cx="11191615" cy="5142022"/>
          </a:xfrm>
          <a:prstGeom prst="rect">
            <a:avLst/>
          </a:prstGeom>
        </p:spPr>
        <p:txBody>
          <a:bodyPr vert="horz" lIns="0" tIns="45576" rIns="91152" bIns="45576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83213" y="6441553"/>
            <a:ext cx="533845" cy="365125"/>
          </a:xfrm>
          <a:prstGeom prst="rect">
            <a:avLst/>
          </a:prstGeom>
        </p:spPr>
        <p:txBody>
          <a:bodyPr vert="horz" lIns="91152" tIns="45576" rIns="91152" bIns="45576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defTabSz="607274" hangingPunct="1"/>
            <a:fld id="{E9549862-13E2-C34D-815E-8545BD36FC59}" type="slidenum">
              <a:rPr lang="en-US" kern="1200" smtClean="0">
                <a:solidFill>
                  <a:srgbClr val="6D7777"/>
                </a:solidFill>
              </a:rPr>
              <a:pPr defTabSz="607274" hangingPunct="1"/>
              <a:t>‹#›</a:t>
            </a:fld>
            <a:endParaRPr lang="en-US" kern="1200" dirty="0">
              <a:solidFill>
                <a:srgbClr val="6D777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0787" y="6504078"/>
            <a:ext cx="3352800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07274" hangingPunct="1"/>
            <a:r>
              <a:rPr lang="en-US" sz="1333" kern="1200" dirty="0">
                <a:solidFill>
                  <a:srgbClr val="325C80"/>
                </a:solidFill>
              </a:rPr>
              <a:t>IBM Confidential</a:t>
            </a:r>
          </a:p>
        </p:txBody>
      </p:sp>
      <p:pic>
        <p:nvPicPr>
          <p:cNvPr id="9" name="Picture 8" descr="Content Slide, graphic far right corner.png"/>
          <p:cNvPicPr>
            <a:picLocks noChangeAspect="1"/>
          </p:cNvPicPr>
          <p:nvPr/>
        </p:nvPicPr>
        <p:blipFill>
          <a:blip r:embed="rId4" cstate="email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1802" y="19"/>
            <a:ext cx="881491" cy="17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7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ftr="0" dt="0"/>
  <p:txStyles>
    <p:titleStyle>
      <a:lvl1pPr algn="l" defTabSz="607274" rtl="0" eaLnBrk="1" latinLnBrk="0" hangingPunct="1">
        <a:lnSpc>
          <a:spcPct val="85000"/>
        </a:lnSpc>
        <a:spcBef>
          <a:spcPct val="0"/>
        </a:spcBef>
        <a:buNone/>
        <a:defRPr sz="3733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607274" rtl="0" eaLnBrk="1" latinLnBrk="0" hangingPunct="1">
        <a:spcBef>
          <a:spcPts val="800"/>
        </a:spcBef>
        <a:buClr>
          <a:schemeClr val="tx1"/>
        </a:buClr>
        <a:buFontTx/>
        <a:buNone/>
        <a:defRPr sz="2667" kern="1200">
          <a:solidFill>
            <a:srgbClr val="595959"/>
          </a:solidFill>
          <a:latin typeface="+mn-lt"/>
          <a:ea typeface="+mn-ea"/>
          <a:cs typeface="+mn-cs"/>
        </a:defRPr>
      </a:lvl1pPr>
      <a:lvl2pPr marL="529343" indent="-210890" algn="l" defTabSz="607274" rtl="0" eaLnBrk="1" latinLnBrk="0" hangingPunct="1">
        <a:spcBef>
          <a:spcPts val="800"/>
        </a:spcBef>
        <a:buClr>
          <a:schemeClr val="accent5"/>
        </a:buClr>
        <a:buFont typeface="Arial"/>
        <a:buChar char="•"/>
        <a:defRPr sz="2400" kern="1200">
          <a:solidFill>
            <a:srgbClr val="595959"/>
          </a:solidFill>
          <a:latin typeface="+mn-lt"/>
          <a:ea typeface="+mn-ea"/>
          <a:cs typeface="+mn-cs"/>
        </a:defRPr>
      </a:lvl2pPr>
      <a:lvl3pPr marL="788723" indent="-229940" algn="l" defTabSz="607274" rtl="0" eaLnBrk="1" latinLnBrk="0" hangingPunct="1">
        <a:spcBef>
          <a:spcPts val="800"/>
        </a:spcBef>
        <a:buClr>
          <a:schemeClr val="tx1"/>
        </a:buClr>
        <a:buFont typeface="Lucida Grande"/>
        <a:buChar char="–"/>
        <a:defRPr sz="2133" kern="1200">
          <a:solidFill>
            <a:srgbClr val="595959"/>
          </a:solidFill>
          <a:latin typeface="+mn-lt"/>
          <a:ea typeface="+mn-ea"/>
          <a:cs typeface="+mn-cs"/>
        </a:defRPr>
      </a:lvl3pPr>
      <a:lvl4pPr marL="1187413" indent="-398595" algn="l" defTabSz="607274" rtl="0" eaLnBrk="1" latinLnBrk="0" hangingPunct="1">
        <a:spcBef>
          <a:spcPts val="800"/>
        </a:spcBef>
        <a:buClr>
          <a:schemeClr val="tx1"/>
        </a:buClr>
        <a:buFont typeface="Lucida Grande"/>
        <a:buChar char="–"/>
        <a:defRPr sz="1867" kern="1200">
          <a:solidFill>
            <a:srgbClr val="595959"/>
          </a:solidFill>
          <a:latin typeface="+mn-lt"/>
          <a:ea typeface="+mn-ea"/>
          <a:cs typeface="+mn-cs"/>
        </a:defRPr>
      </a:lvl4pPr>
      <a:lvl5pPr marL="1427743" indent="-240428" algn="l" defTabSz="607274" rtl="0" eaLnBrk="1" latinLnBrk="0" hangingPunct="1">
        <a:spcBef>
          <a:spcPts val="800"/>
        </a:spcBef>
        <a:buClr>
          <a:schemeClr val="tx1"/>
        </a:buClr>
        <a:buFont typeface="Lucida Grande"/>
        <a:buChar char="–"/>
        <a:defRPr sz="1867" kern="1200">
          <a:solidFill>
            <a:srgbClr val="595959"/>
          </a:solidFill>
          <a:latin typeface="+mn-lt"/>
          <a:ea typeface="+mn-ea"/>
          <a:cs typeface="+mn-cs"/>
        </a:defRPr>
      </a:lvl5pPr>
      <a:lvl6pPr marL="3340571" indent="-303636" algn="l" defTabSz="6072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48034" indent="-303636" algn="l" defTabSz="6072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55403" indent="-303636" algn="l" defTabSz="6072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62804" indent="-303636" algn="l" defTabSz="6072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7274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4831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2199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29661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36934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44243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51721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59115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2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 dirty="0" smtClean="0"/>
              <a:t>IBM Cloud / DOC ID / </a:t>
            </a:r>
            <a:r>
              <a:rPr lang="de-DE" dirty="0" err="1" smtClean="0"/>
              <a:t>Month</a:t>
            </a:r>
            <a:r>
              <a:rPr lang="de-DE" dirty="0" smtClean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  <p:sldLayoutId id="2147484051" r:id="rId33"/>
    <p:sldLayoutId id="2147484052" r:id="rId34"/>
    <p:sldLayoutId id="2147484053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09539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609539" rtl="0" eaLnBrk="1" latinLnBrk="0" hangingPunct="1">
        <a:lnSpc>
          <a:spcPct val="100000"/>
        </a:lnSpc>
        <a:spcBef>
          <a:spcPts val="1467"/>
        </a:spcBef>
        <a:buFont typeface="Arial"/>
        <a:buNone/>
        <a:defRPr sz="19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30696" indent="-230696" algn="l" defTabSz="609539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9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529113" indent="-230696" algn="l" defTabSz="609539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9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33886" indent="-224345" algn="l" defTabSz="609539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9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070927" indent="-230696" algn="l" defTabSz="609539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9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3352464" indent="-304768" algn="l" defTabSz="609539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68" algn="l" defTabSz="609539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68" algn="l" defTabSz="609539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68" algn="l" defTabSz="609539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789" y="60121"/>
            <a:ext cx="10886813" cy="879207"/>
          </a:xfrm>
          <a:prstGeom prst="rect">
            <a:avLst/>
          </a:prstGeom>
        </p:spPr>
        <p:txBody>
          <a:bodyPr vert="horz" lIns="0" tIns="45576" rIns="91152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979" y="1202336"/>
            <a:ext cx="11191615" cy="5142022"/>
          </a:xfrm>
          <a:prstGeom prst="rect">
            <a:avLst/>
          </a:prstGeom>
        </p:spPr>
        <p:txBody>
          <a:bodyPr vert="horz" lIns="0" tIns="45576" rIns="91152" bIns="45576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83213" y="6441553"/>
            <a:ext cx="533845" cy="365125"/>
          </a:xfrm>
          <a:prstGeom prst="rect">
            <a:avLst/>
          </a:prstGeom>
        </p:spPr>
        <p:txBody>
          <a:bodyPr vert="horz" lIns="91152" tIns="45576" rIns="91152" bIns="45576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defTabSz="607274" hangingPunct="1"/>
            <a:fld id="{E9549862-13E2-C34D-815E-8545BD36FC59}" type="slidenum">
              <a:rPr lang="en-US" kern="1200" smtClean="0">
                <a:solidFill>
                  <a:srgbClr val="6D7777"/>
                </a:solidFill>
              </a:rPr>
              <a:pPr defTabSz="607274" hangingPunct="1"/>
              <a:t>‹#›</a:t>
            </a:fld>
            <a:endParaRPr lang="en-US" kern="1200" dirty="0">
              <a:solidFill>
                <a:srgbClr val="6D777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0787" y="6504078"/>
            <a:ext cx="3352800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07274" hangingPunct="1"/>
            <a:r>
              <a:rPr lang="en-US" sz="1333" kern="1200" dirty="0">
                <a:solidFill>
                  <a:srgbClr val="325C80"/>
                </a:solidFill>
              </a:rPr>
              <a:t>IBM Confidential</a:t>
            </a:r>
          </a:p>
        </p:txBody>
      </p:sp>
      <p:pic>
        <p:nvPicPr>
          <p:cNvPr id="9" name="Picture 8" descr="Content Slide, graphic far right corner.png"/>
          <p:cNvPicPr>
            <a:picLocks noChangeAspect="1"/>
          </p:cNvPicPr>
          <p:nvPr/>
        </p:nvPicPr>
        <p:blipFill>
          <a:blip r:embed="rId6" cstate="email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1802" y="19"/>
            <a:ext cx="881491" cy="17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21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2" r:id="rId3"/>
    <p:sldLayoutId id="2147483753" r:id="rId4"/>
  </p:sldLayoutIdLst>
  <p:hf hdr="0" ftr="0" dt="0"/>
  <p:txStyles>
    <p:titleStyle>
      <a:lvl1pPr algn="l" defTabSz="607274" rtl="0" eaLnBrk="1" latinLnBrk="0" hangingPunct="1">
        <a:lnSpc>
          <a:spcPct val="85000"/>
        </a:lnSpc>
        <a:spcBef>
          <a:spcPct val="0"/>
        </a:spcBef>
        <a:buNone/>
        <a:defRPr sz="3733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607274" rtl="0" eaLnBrk="1" latinLnBrk="0" hangingPunct="1">
        <a:spcBef>
          <a:spcPts val="800"/>
        </a:spcBef>
        <a:buClr>
          <a:schemeClr val="tx1"/>
        </a:buClr>
        <a:buFontTx/>
        <a:buNone/>
        <a:defRPr sz="2667" kern="1200">
          <a:solidFill>
            <a:srgbClr val="595959"/>
          </a:solidFill>
          <a:latin typeface="+mn-lt"/>
          <a:ea typeface="+mn-ea"/>
          <a:cs typeface="+mn-cs"/>
        </a:defRPr>
      </a:lvl1pPr>
      <a:lvl2pPr marL="529343" indent="-210890" algn="l" defTabSz="607274" rtl="0" eaLnBrk="1" latinLnBrk="0" hangingPunct="1">
        <a:spcBef>
          <a:spcPts val="800"/>
        </a:spcBef>
        <a:buClr>
          <a:schemeClr val="accent5"/>
        </a:buClr>
        <a:buFont typeface="Arial"/>
        <a:buChar char="•"/>
        <a:defRPr sz="2400" kern="1200">
          <a:solidFill>
            <a:srgbClr val="595959"/>
          </a:solidFill>
          <a:latin typeface="+mn-lt"/>
          <a:ea typeface="+mn-ea"/>
          <a:cs typeface="+mn-cs"/>
        </a:defRPr>
      </a:lvl2pPr>
      <a:lvl3pPr marL="788723" indent="-229940" algn="l" defTabSz="607274" rtl="0" eaLnBrk="1" latinLnBrk="0" hangingPunct="1">
        <a:spcBef>
          <a:spcPts val="800"/>
        </a:spcBef>
        <a:buClr>
          <a:schemeClr val="tx1"/>
        </a:buClr>
        <a:buFont typeface="Lucida Grande"/>
        <a:buChar char="–"/>
        <a:defRPr sz="2133" kern="1200">
          <a:solidFill>
            <a:srgbClr val="595959"/>
          </a:solidFill>
          <a:latin typeface="+mn-lt"/>
          <a:ea typeface="+mn-ea"/>
          <a:cs typeface="+mn-cs"/>
        </a:defRPr>
      </a:lvl3pPr>
      <a:lvl4pPr marL="1187413" indent="-398595" algn="l" defTabSz="607274" rtl="0" eaLnBrk="1" latinLnBrk="0" hangingPunct="1">
        <a:spcBef>
          <a:spcPts val="800"/>
        </a:spcBef>
        <a:buClr>
          <a:schemeClr val="tx1"/>
        </a:buClr>
        <a:buFont typeface="Lucida Grande"/>
        <a:buChar char="–"/>
        <a:defRPr sz="1867" kern="1200">
          <a:solidFill>
            <a:srgbClr val="595959"/>
          </a:solidFill>
          <a:latin typeface="+mn-lt"/>
          <a:ea typeface="+mn-ea"/>
          <a:cs typeface="+mn-cs"/>
        </a:defRPr>
      </a:lvl4pPr>
      <a:lvl5pPr marL="1427743" indent="-240428" algn="l" defTabSz="607274" rtl="0" eaLnBrk="1" latinLnBrk="0" hangingPunct="1">
        <a:spcBef>
          <a:spcPts val="800"/>
        </a:spcBef>
        <a:buClr>
          <a:schemeClr val="tx1"/>
        </a:buClr>
        <a:buFont typeface="Lucida Grande"/>
        <a:buChar char="–"/>
        <a:defRPr sz="1867" kern="1200">
          <a:solidFill>
            <a:srgbClr val="595959"/>
          </a:solidFill>
          <a:latin typeface="+mn-lt"/>
          <a:ea typeface="+mn-ea"/>
          <a:cs typeface="+mn-cs"/>
        </a:defRPr>
      </a:lvl5pPr>
      <a:lvl6pPr marL="3340571" indent="-303636" algn="l" defTabSz="6072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48034" indent="-303636" algn="l" defTabSz="6072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55403" indent="-303636" algn="l" defTabSz="6072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62804" indent="-303636" algn="l" defTabSz="6072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7274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4831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2199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29661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36934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44243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51721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59115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0789" y="60121"/>
            <a:ext cx="10886813" cy="879207"/>
          </a:xfrm>
          <a:prstGeom prst="rect">
            <a:avLst/>
          </a:prstGeom>
        </p:spPr>
        <p:txBody>
          <a:bodyPr vert="horz" lIns="0" tIns="45576" rIns="91152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979" y="1202336"/>
            <a:ext cx="11191615" cy="5142022"/>
          </a:xfrm>
          <a:prstGeom prst="rect">
            <a:avLst/>
          </a:prstGeom>
        </p:spPr>
        <p:txBody>
          <a:bodyPr vert="horz" lIns="0" tIns="45576" rIns="91152" bIns="45576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83213" y="6441553"/>
            <a:ext cx="533845" cy="365125"/>
          </a:xfrm>
          <a:prstGeom prst="rect">
            <a:avLst/>
          </a:prstGeom>
        </p:spPr>
        <p:txBody>
          <a:bodyPr vert="horz" lIns="91152" tIns="45576" rIns="91152" bIns="45576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defTabSz="607274" hangingPunct="1"/>
            <a:fld id="{E9549862-13E2-C34D-815E-8545BD36FC59}" type="slidenum">
              <a:rPr lang="en-US" kern="1200" smtClean="0">
                <a:solidFill>
                  <a:srgbClr val="6D7777"/>
                </a:solidFill>
              </a:rPr>
              <a:pPr defTabSz="607274" hangingPunct="1"/>
              <a:t>‹#›</a:t>
            </a:fld>
            <a:endParaRPr lang="en-US" kern="1200" dirty="0">
              <a:solidFill>
                <a:srgbClr val="6D777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0787" y="6504078"/>
            <a:ext cx="3352800" cy="205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07274" hangingPunct="1"/>
            <a:r>
              <a:rPr lang="en-US" sz="1333" kern="1200" dirty="0">
                <a:solidFill>
                  <a:srgbClr val="325C80"/>
                </a:solidFill>
              </a:rPr>
              <a:t>IBM Confidential</a:t>
            </a:r>
          </a:p>
        </p:txBody>
      </p:sp>
      <p:pic>
        <p:nvPicPr>
          <p:cNvPr id="9" name="Picture 8" descr="Content Slide, graphic far right corner.png"/>
          <p:cNvPicPr>
            <a:picLocks noChangeAspect="1"/>
          </p:cNvPicPr>
          <p:nvPr/>
        </p:nvPicPr>
        <p:blipFill>
          <a:blip r:embed="rId7" cstate="email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1802" y="19"/>
            <a:ext cx="881491" cy="174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</p:sldLayoutIdLst>
  <p:hf hdr="0" ftr="0" dt="0"/>
  <p:txStyles>
    <p:titleStyle>
      <a:lvl1pPr algn="l" defTabSz="607274" rtl="0" eaLnBrk="1" latinLnBrk="0" hangingPunct="1">
        <a:lnSpc>
          <a:spcPct val="85000"/>
        </a:lnSpc>
        <a:spcBef>
          <a:spcPct val="0"/>
        </a:spcBef>
        <a:buNone/>
        <a:defRPr sz="3733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607274" rtl="0" eaLnBrk="1" latinLnBrk="0" hangingPunct="1">
        <a:spcBef>
          <a:spcPts val="800"/>
        </a:spcBef>
        <a:buClr>
          <a:schemeClr val="tx1"/>
        </a:buClr>
        <a:buFontTx/>
        <a:buNone/>
        <a:defRPr sz="2667" kern="1200">
          <a:solidFill>
            <a:srgbClr val="595959"/>
          </a:solidFill>
          <a:latin typeface="+mn-lt"/>
          <a:ea typeface="+mn-ea"/>
          <a:cs typeface="+mn-cs"/>
        </a:defRPr>
      </a:lvl1pPr>
      <a:lvl2pPr marL="529343" indent="-210890" algn="l" defTabSz="607274" rtl="0" eaLnBrk="1" latinLnBrk="0" hangingPunct="1">
        <a:spcBef>
          <a:spcPts val="800"/>
        </a:spcBef>
        <a:buClr>
          <a:schemeClr val="accent5"/>
        </a:buClr>
        <a:buFont typeface="Arial"/>
        <a:buChar char="•"/>
        <a:defRPr sz="2400" kern="1200">
          <a:solidFill>
            <a:srgbClr val="595959"/>
          </a:solidFill>
          <a:latin typeface="+mn-lt"/>
          <a:ea typeface="+mn-ea"/>
          <a:cs typeface="+mn-cs"/>
        </a:defRPr>
      </a:lvl2pPr>
      <a:lvl3pPr marL="788723" indent="-229940" algn="l" defTabSz="607274" rtl="0" eaLnBrk="1" latinLnBrk="0" hangingPunct="1">
        <a:spcBef>
          <a:spcPts val="800"/>
        </a:spcBef>
        <a:buClr>
          <a:schemeClr val="tx1"/>
        </a:buClr>
        <a:buFont typeface="Lucida Grande"/>
        <a:buChar char="–"/>
        <a:defRPr sz="2133" kern="1200">
          <a:solidFill>
            <a:srgbClr val="595959"/>
          </a:solidFill>
          <a:latin typeface="+mn-lt"/>
          <a:ea typeface="+mn-ea"/>
          <a:cs typeface="+mn-cs"/>
        </a:defRPr>
      </a:lvl3pPr>
      <a:lvl4pPr marL="1187413" indent="-398595" algn="l" defTabSz="607274" rtl="0" eaLnBrk="1" latinLnBrk="0" hangingPunct="1">
        <a:spcBef>
          <a:spcPts val="800"/>
        </a:spcBef>
        <a:buClr>
          <a:schemeClr val="tx1"/>
        </a:buClr>
        <a:buFont typeface="Lucida Grande"/>
        <a:buChar char="–"/>
        <a:defRPr sz="1867" kern="1200">
          <a:solidFill>
            <a:srgbClr val="595959"/>
          </a:solidFill>
          <a:latin typeface="+mn-lt"/>
          <a:ea typeface="+mn-ea"/>
          <a:cs typeface="+mn-cs"/>
        </a:defRPr>
      </a:lvl4pPr>
      <a:lvl5pPr marL="1427743" indent="-240428" algn="l" defTabSz="607274" rtl="0" eaLnBrk="1" latinLnBrk="0" hangingPunct="1">
        <a:spcBef>
          <a:spcPts val="800"/>
        </a:spcBef>
        <a:buClr>
          <a:schemeClr val="tx1"/>
        </a:buClr>
        <a:buFont typeface="Lucida Grande"/>
        <a:buChar char="–"/>
        <a:defRPr sz="1867" kern="1200">
          <a:solidFill>
            <a:srgbClr val="595959"/>
          </a:solidFill>
          <a:latin typeface="+mn-lt"/>
          <a:ea typeface="+mn-ea"/>
          <a:cs typeface="+mn-cs"/>
        </a:defRPr>
      </a:lvl5pPr>
      <a:lvl6pPr marL="3340571" indent="-303636" algn="l" defTabSz="6072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48034" indent="-303636" algn="l" defTabSz="6072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55403" indent="-303636" algn="l" defTabSz="6072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62804" indent="-303636" algn="l" defTabSz="607274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7274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4831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2199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29661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36934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44243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51721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59115" algn="l" defTabSz="60727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Think 2018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22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  <p:sldLayoutId id="2147483815" r:id="rId18"/>
    <p:sldLayoutId id="2147483816" r:id="rId19"/>
    <p:sldLayoutId id="2147483817" r:id="rId20"/>
    <p:sldLayoutId id="2147483818" r:id="rId21"/>
    <p:sldLayoutId id="2147483819" r:id="rId22"/>
    <p:sldLayoutId id="2147483820" r:id="rId23"/>
    <p:sldLayoutId id="2147483821" r:id="rId24"/>
    <p:sldLayoutId id="2147483822" r:id="rId25"/>
    <p:sldLayoutId id="2147483823" r:id="rId26"/>
    <p:sldLayoutId id="2147483824" r:id="rId27"/>
    <p:sldLayoutId id="2147483825" r:id="rId28"/>
    <p:sldLayoutId id="2147483826" r:id="rId29"/>
    <p:sldLayoutId id="2147483827" r:id="rId30"/>
    <p:sldLayoutId id="2147483828" r:id="rId31"/>
    <p:sldLayoutId id="2147483829" r:id="rId32"/>
    <p:sldLayoutId id="2147483830" r:id="rId33"/>
    <p:sldLayoutId id="2147483831" r:id="rId34"/>
    <p:sldLayoutId id="2147483832" r:id="rId35"/>
    <p:sldLayoutId id="2147483907" r:id="rId36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08161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  <p:sldLayoutId id="2147483852" r:id="rId19"/>
    <p:sldLayoutId id="2147483853" r:id="rId20"/>
    <p:sldLayoutId id="2147483854" r:id="rId21"/>
    <p:sldLayoutId id="2147483855" r:id="rId22"/>
    <p:sldLayoutId id="2147483856" r:id="rId23"/>
    <p:sldLayoutId id="2147483857" r:id="rId24"/>
    <p:sldLayoutId id="2147483858" r:id="rId25"/>
    <p:sldLayoutId id="2147483859" r:id="rId26"/>
    <p:sldLayoutId id="2147483860" r:id="rId27"/>
    <p:sldLayoutId id="2147483861" r:id="rId28"/>
    <p:sldLayoutId id="2147483862" r:id="rId29"/>
    <p:sldLayoutId id="2147483863" r:id="rId30"/>
    <p:sldLayoutId id="2147483864" r:id="rId31"/>
    <p:sldLayoutId id="2147483865" r:id="rId32"/>
    <p:sldLayoutId id="2147483866" r:id="rId33"/>
    <p:sldLayoutId id="2147483867" r:id="rId34"/>
    <p:sldLayoutId id="2147483868" r:id="rId35"/>
    <p:sldLayoutId id="2147484054" r:id="rId36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Think 2018 / 8312 / March 21, 2018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896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  <p:sldLayoutId id="2147483888" r:id="rId19"/>
    <p:sldLayoutId id="2147483889" r:id="rId20"/>
    <p:sldLayoutId id="2147483890" r:id="rId21"/>
    <p:sldLayoutId id="2147483891" r:id="rId22"/>
    <p:sldLayoutId id="2147483892" r:id="rId23"/>
    <p:sldLayoutId id="2147483893" r:id="rId24"/>
    <p:sldLayoutId id="2147483894" r:id="rId25"/>
    <p:sldLayoutId id="2147483895" r:id="rId26"/>
    <p:sldLayoutId id="2147483896" r:id="rId27"/>
    <p:sldLayoutId id="2147483897" r:id="rId28"/>
    <p:sldLayoutId id="2147483898" r:id="rId29"/>
    <p:sldLayoutId id="2147483899" r:id="rId30"/>
    <p:sldLayoutId id="2147483900" r:id="rId31"/>
    <p:sldLayoutId id="2147483901" r:id="rId32"/>
    <p:sldLayoutId id="2147483902" r:id="rId33"/>
    <p:sldLayoutId id="2147483903" r:id="rId34"/>
    <p:sldLayoutId id="2147483904" r:id="rId35"/>
    <p:sldLayoutId id="2147483905" r:id="rId36"/>
    <p:sldLayoutId id="2147483906" r:id="rId37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2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IBM Cloud / DOC ID / Month XX, 2018 / © 2018 IBM Corporation</a:t>
            </a:r>
            <a:endParaRPr lang="en-US" dirty="0"/>
          </a:p>
        </p:txBody>
      </p:sp>
      <p:sp>
        <p:nvSpPr>
          <p:cNvPr id="6" name="Line"/>
          <p:cNvSpPr/>
          <p:nvPr userDrawn="1"/>
        </p:nvSpPr>
        <p:spPr>
          <a:xfrm>
            <a:off x="-1" y="6394450"/>
            <a:ext cx="12192003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  <p:sldLayoutId id="2147483925" r:id="rId17"/>
    <p:sldLayoutId id="2147483926" r:id="rId18"/>
    <p:sldLayoutId id="2147483927" r:id="rId19"/>
    <p:sldLayoutId id="2147483928" r:id="rId20"/>
    <p:sldLayoutId id="2147483929" r:id="rId21"/>
    <p:sldLayoutId id="2147483930" r:id="rId22"/>
    <p:sldLayoutId id="2147483931" r:id="rId23"/>
    <p:sldLayoutId id="2147483932" r:id="rId24"/>
    <p:sldLayoutId id="2147483933" r:id="rId25"/>
    <p:sldLayoutId id="2147483934" r:id="rId26"/>
    <p:sldLayoutId id="2147483935" r:id="rId27"/>
    <p:sldLayoutId id="2147483936" r:id="rId28"/>
    <p:sldLayoutId id="2147483937" r:id="rId29"/>
    <p:sldLayoutId id="2147483938" r:id="rId30"/>
    <p:sldLayoutId id="2147483939" r:id="rId31"/>
    <p:sldLayoutId id="2147483940" r:id="rId32"/>
    <p:sldLayoutId id="2147483941" r:id="rId33"/>
    <p:sldLayoutId id="2147483942" r:id="rId34"/>
    <p:sldLayoutId id="2147483943" r:id="rId35"/>
    <p:sldLayoutId id="2147483944" r:id="rId36"/>
  </p:sldLayoutIdLst>
  <p:timing>
    <p:tnLst>
      <p:par>
        <p:cTn id="1" dur="indefinite" restart="never" nodeType="tmRoot"/>
      </p:par>
    </p:tnLst>
  </p:timing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9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9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9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9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9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2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 dirty="0" smtClean="0"/>
              <a:t>IBM Cloud / DOC ID / </a:t>
            </a:r>
            <a:r>
              <a:rPr lang="de-DE" dirty="0" err="1" smtClean="0"/>
              <a:t>Month</a:t>
            </a:r>
            <a:r>
              <a:rPr lang="de-DE" dirty="0" smtClean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  <p:sldLayoutId id="2147483967" r:id="rId21"/>
    <p:sldLayoutId id="2147483968" r:id="rId22"/>
    <p:sldLayoutId id="2147483969" r:id="rId23"/>
    <p:sldLayoutId id="2147483970" r:id="rId24"/>
    <p:sldLayoutId id="2147483971" r:id="rId25"/>
    <p:sldLayoutId id="2147483972" r:id="rId26"/>
    <p:sldLayoutId id="2147483973" r:id="rId27"/>
    <p:sldLayoutId id="2147483974" r:id="rId28"/>
    <p:sldLayoutId id="2147483975" r:id="rId29"/>
    <p:sldLayoutId id="2147483976" r:id="rId30"/>
    <p:sldLayoutId id="2147483977" r:id="rId31"/>
    <p:sldLayoutId id="2147483978" r:id="rId32"/>
    <p:sldLayoutId id="2147483979" r:id="rId33"/>
    <p:sldLayoutId id="2147483980" r:id="rId34"/>
    <p:sldLayoutId id="2147483981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9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9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9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9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9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2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 dirty="0" smtClean="0"/>
              <a:t>IBM Cloud / DOC ID / </a:t>
            </a:r>
            <a:r>
              <a:rPr lang="de-DE" dirty="0" err="1" smtClean="0"/>
              <a:t>Month</a:t>
            </a:r>
            <a:r>
              <a:rPr lang="de-DE" dirty="0" smtClean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  <p:sldLayoutId id="2147484001" r:id="rId19"/>
    <p:sldLayoutId id="2147484002" r:id="rId20"/>
    <p:sldLayoutId id="2147484003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10" r:id="rId28"/>
    <p:sldLayoutId id="2147484011" r:id="rId29"/>
    <p:sldLayoutId id="2147484012" r:id="rId30"/>
    <p:sldLayoutId id="2147484013" r:id="rId31"/>
    <p:sldLayoutId id="2147484014" r:id="rId32"/>
    <p:sldLayoutId id="2147484015" r:id="rId33"/>
    <p:sldLayoutId id="2147484016" r:id="rId34"/>
    <p:sldLayoutId id="2147484017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09555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60955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9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230701" indent="-230701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9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529127" indent="-230701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9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33906" indent="-224350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9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070953" indent="-230701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9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4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34.xml"/><Relationship Id="rId2" Type="http://schemas.openxmlformats.org/officeDocument/2006/relationships/hyperlink" Target="https://github.com/kubernetes/ingress-nginx/blob/master/docs/user-guide/configmap.md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5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5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5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6.png"/><Relationship Id="rId3" Type="http://schemas.openxmlformats.org/officeDocument/2006/relationships/hyperlink" Target="http://ibm.biz/ICP-DTE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29.tiff"/><Relationship Id="rId3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3" y="1468582"/>
            <a:ext cx="5486401" cy="4775585"/>
          </a:xfrm>
        </p:spPr>
        <p:txBody>
          <a:bodyPr/>
          <a:lstStyle/>
          <a:p>
            <a:r>
              <a:rPr lang="en-US" dirty="0" smtClean="0"/>
              <a:t>IBM Cloud Private</a:t>
            </a:r>
            <a:br>
              <a:rPr lang="en-US" dirty="0" smtClean="0"/>
            </a:br>
            <a:r>
              <a:rPr lang="en-US" dirty="0" smtClean="0"/>
              <a:t>Performance and Sizing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Polyglot </a:t>
            </a:r>
            <a:r>
              <a:rPr lang="en-US" dirty="0" err="1" smtClean="0"/>
              <a:t>Microservices</a:t>
            </a:r>
            <a:r>
              <a:rPr lang="en-US" dirty="0" smtClean="0"/>
              <a:t> Performance and Scalability on ICP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781" y="2450010"/>
            <a:ext cx="4197504" cy="36819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594" indent="-228594">
              <a:buFont typeface="Arial" charset="0"/>
              <a:buChar char="•"/>
            </a:pPr>
            <a:r>
              <a:rPr lang="en-US" sz="1467" dirty="0"/>
              <a:t>The test being run in this example is a </a:t>
            </a:r>
            <a:r>
              <a:rPr lang="en-US" sz="1467" dirty="0" err="1"/>
              <a:t>node.js</a:t>
            </a:r>
            <a:r>
              <a:rPr lang="en-US" sz="1467" dirty="0"/>
              <a:t> application accessing a MongoDB data service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We are comparing ”No” and ”Auto” scaling on the </a:t>
            </a:r>
            <a:r>
              <a:rPr lang="en-US" sz="1467" dirty="0" err="1"/>
              <a:t>node.js</a:t>
            </a:r>
            <a:r>
              <a:rPr lang="en-US" sz="1467" dirty="0"/>
              <a:t> service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The services here are deployed within the same cluster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The inability of the application to scale (green line) shows the overall degradation that can occur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These principles still apply as we consider locating the MongoDB externally to the cluster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772" y="2450010"/>
            <a:ext cx="7116817" cy="368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64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POD Auto-Scaling on Application Performance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781" y="1821337"/>
            <a:ext cx="3793427" cy="49392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594" indent="-228594">
              <a:buFont typeface="Arial" charset="0"/>
              <a:buChar char="•"/>
            </a:pPr>
            <a:r>
              <a:rPr lang="en-US" sz="1467" dirty="0"/>
              <a:t>The top chart shows no pod auto-scaling and the bottom chart is with auto-scaling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Top Chart:  The blue line shows a pod where the customer service is deployed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Top Chart:  The performance is for the most part pegged and demonstrates typical </a:t>
            </a:r>
            <a:r>
              <a:rPr lang="en-US" sz="1467" dirty="0" err="1"/>
              <a:t>node.js</a:t>
            </a:r>
            <a:r>
              <a:rPr lang="en-US" sz="1467" dirty="0"/>
              <a:t> behavior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Top Chart:  Unable to push beyond ~100 threads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Bottom Chart:  Shows much better performance as the application scales to match demand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222" y="1821336"/>
            <a:ext cx="7843660" cy="26265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222" y="4515552"/>
            <a:ext cx="7843660" cy="224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26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On Premise v. Public Data Service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781" y="2450010"/>
            <a:ext cx="4197504" cy="36819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594" indent="-228594">
              <a:buFont typeface="Arial" charset="0"/>
              <a:buChar char="•"/>
            </a:pPr>
            <a:r>
              <a:rPr lang="en-US" sz="1467" dirty="0"/>
              <a:t>Both workloads are shown using auto-scaling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Shows the impact of network latency introduced with the public data service (Compose MongoDB)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We see linear scaling in the public scenario with lower performance throughout as compared to the on premise configuration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931" y="2328672"/>
            <a:ext cx="7491269" cy="387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11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ICP Performance:  MongoDB on ICP Cluster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781" y="2450010"/>
            <a:ext cx="4197504" cy="368194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594" indent="-228594">
              <a:buFont typeface="Arial" charset="0"/>
              <a:buChar char="•"/>
            </a:pPr>
            <a:r>
              <a:rPr lang="en-US" sz="1467" dirty="0"/>
              <a:t>Polyglot </a:t>
            </a:r>
            <a:r>
              <a:rPr lang="en-US" sz="1467" dirty="0" err="1"/>
              <a:t>microservices</a:t>
            </a:r>
            <a:r>
              <a:rPr lang="en-US" sz="1467" dirty="0"/>
              <a:t> with MongoDB deployed via Helm locally into the same cluster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Placement of the DB is crucial for scalability of the overall application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The Yellow line shows the throughput of the polyglot application as load is increased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The Red line shows the associated MongoDB pod CPU activity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The remaining (purple) represents the 3 worker nodes in this cluster (saturates at ~400% CPU)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Maximum performance would occur by separating the workload for MongoDB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021" y="2170177"/>
            <a:ext cx="7338180" cy="422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3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Intensive Application Performance on ICP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781" y="2103428"/>
            <a:ext cx="4293299" cy="429530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594" indent="-228594">
              <a:buFont typeface="Arial" charset="0"/>
              <a:buChar char="•"/>
            </a:pPr>
            <a:r>
              <a:rPr lang="en-US" sz="1467" dirty="0"/>
              <a:t>Consider the moving of a legacy application that is network intensive to IBM Cloud Private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For network intensive virtualized workloads migrating to ICP we may require 1/3 more compute to support the same transaction load (as network resources transition to CPU)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Docker networking overhead is the source for this load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Summary:  Add an additional 25% capacity for Management / Master nodes and 30% for the running the application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080" y="2103427"/>
            <a:ext cx="7376160" cy="429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17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EE Application Performance on ICP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781" y="2257770"/>
            <a:ext cx="4293299" cy="40109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594" indent="-228594">
              <a:buFont typeface="Arial" charset="0"/>
              <a:buChar char="•"/>
            </a:pPr>
            <a:r>
              <a:rPr lang="en-US" sz="1467" dirty="0"/>
              <a:t>For a Java EE 7 workload migrating from on premise virtualized environment to ICP we require an additional 25% capacity to support similar transaction load (this includes the control plane masters, management, etc.)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This is once again due mostly to Docker networking overhead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861" y="2257771"/>
            <a:ext cx="7174955" cy="401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29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Application Performance on ICP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781" y="2179325"/>
            <a:ext cx="4061651" cy="419227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594" indent="-228594">
              <a:buFont typeface="Arial" charset="0"/>
              <a:buChar char="•"/>
            </a:pPr>
            <a:r>
              <a:rPr lang="en-US" sz="1467" dirty="0"/>
              <a:t>For cloud native </a:t>
            </a:r>
            <a:r>
              <a:rPr lang="en-US" sz="1467" dirty="0" err="1"/>
              <a:t>microservices</a:t>
            </a:r>
            <a:r>
              <a:rPr lang="en-US" sz="1467" dirty="0"/>
              <a:t> migrating to ICP from virtualized infrastructure require ~7% additional capacity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This does not include the cluster overhead of ~25% infrastructure increase for the control plane (Masters, Management, </a:t>
            </a:r>
            <a:r>
              <a:rPr lang="mr-IN" sz="1467" dirty="0"/>
              <a:t>…</a:t>
            </a:r>
            <a:r>
              <a:rPr lang="en-US" sz="1467" dirty="0"/>
              <a:t>)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This is once again due mostly to Docker networking overhead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179" y="2179325"/>
            <a:ext cx="7470339" cy="419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5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 for Additional Overhead on ICP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781" y="2179325"/>
            <a:ext cx="4061651" cy="419227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594" indent="-228594">
              <a:buFont typeface="Arial" charset="0"/>
              <a:buChar char="•"/>
            </a:pPr>
            <a:r>
              <a:rPr lang="en-US" sz="1467" dirty="0"/>
              <a:t>Compare Docker on virtualized infrastructure with virtualized alone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We see overhead from Docker networking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Inefficient handling of software and networking transaction are manifested in higher CPU utilization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This behavior is currently being worked from the platform perspective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933" y="2179324"/>
            <a:ext cx="7333267" cy="412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22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54000" y="2869319"/>
            <a:ext cx="10985500" cy="609885"/>
          </a:xfrm>
        </p:spPr>
        <p:txBody>
          <a:bodyPr/>
          <a:lstStyle/>
          <a:p>
            <a:r>
              <a:rPr lang="en-US" dirty="0" smtClean="0"/>
              <a:t>Choosing a Topology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254000" y="2099322"/>
            <a:ext cx="10985500" cy="769999"/>
          </a:xfrm>
        </p:spPr>
        <p:txBody>
          <a:bodyPr/>
          <a:lstStyle/>
          <a:p>
            <a:r>
              <a:rPr lang="en-US" dirty="0" smtClean="0"/>
              <a:t>Sizing Your 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78506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512763" y="971550"/>
            <a:ext cx="11679237" cy="667186"/>
          </a:xfrm>
        </p:spPr>
        <p:txBody>
          <a:bodyPr/>
          <a:lstStyle/>
          <a:p>
            <a:r>
              <a:rPr lang="en-US" sz="2600" dirty="0" smtClean="0">
                <a:solidFill>
                  <a:srgbClr val="000000"/>
                </a:solidFill>
                <a:latin typeface="IBM Plex Sans" panose="020B0503050000000000" pitchFamily="34" charset="77"/>
              </a:rPr>
              <a:t>To accurately size you ICP cluster you must consider your workload</a:t>
            </a:r>
            <a:endParaRPr lang="en-US" sz="2600" dirty="0" smtClean="0">
              <a:solidFill>
                <a:srgbClr val="000000"/>
              </a:solidFill>
              <a:latin typeface="IBM Plex Sans" panose="020B0503050000000000" pitchFamily="34" charset="77"/>
            </a:endParaRPr>
          </a:p>
          <a:p>
            <a:endParaRPr lang="en-US" sz="2600" dirty="0">
              <a:solidFill>
                <a:srgbClr val="000000"/>
              </a:solidFill>
              <a:latin typeface="IBM Plex Sans" panose="020B0503050000000000" pitchFamily="34" charset="77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2451" y="250383"/>
            <a:ext cx="10772775" cy="387350"/>
          </a:xfrm>
          <a:prstGeom prst="rect">
            <a:avLst/>
          </a:prstGeom>
        </p:spPr>
        <p:txBody>
          <a:bodyPr vert="horz" lIns="0" tIns="45576" rIns="91152" bIns="0" rtlCol="0" anchor="b" anchorCtr="0">
            <a:noAutofit/>
          </a:bodyPr>
          <a:lstStyle>
            <a:lvl1pPr algn="l" defTabSz="60727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733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07274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000000000" pitchFamily="34" charset="77"/>
                <a:ea typeface="Arial" charset="0"/>
                <a:cs typeface="Arial" charset="0"/>
                <a:sym typeface="Calibri"/>
              </a:rPr>
              <a:t>Considering Capacity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000000000" pitchFamily="34" charset="77"/>
              <a:ea typeface="Arial" charset="0"/>
              <a:cs typeface="Arial" charset="0"/>
              <a:sym typeface="Calibri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xmlns="" id="{5CE36814-E2BB-6C49-9AB8-4068D67BB89D}"/>
              </a:ext>
            </a:extLst>
          </p:cNvPr>
          <p:cNvSpPr txBox="1">
            <a:spLocks/>
          </p:cNvSpPr>
          <p:nvPr/>
        </p:nvSpPr>
        <p:spPr>
          <a:xfrm>
            <a:off x="9119092" y="647245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fld id="{D0BE6F14-FF48-0F4F-A8AA-2E3F25371E4A}" type="slidenum">
              <a:rPr lang="en-US" sz="800">
                <a:solidFill>
                  <a:srgbClr val="000000"/>
                </a:solidFill>
                <a:latin typeface="IBM Plex Sans"/>
              </a:rPr>
              <a:pPr defTabSz="914377"/>
              <a:t>19</a:t>
            </a:fld>
            <a:endParaRPr lang="en-US" sz="800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xmlns="" id="{2772353C-0151-1349-B3FF-920E9931F0C8}"/>
              </a:ext>
            </a:extLst>
          </p:cNvPr>
          <p:cNvSpPr txBox="1">
            <a:spLocks/>
          </p:cNvSpPr>
          <p:nvPr/>
        </p:nvSpPr>
        <p:spPr>
          <a:xfrm>
            <a:off x="107434" y="6655337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Arial" charset="0"/>
                <a:cs typeface="Arial" charset="0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/>
            <a:r>
              <a:rPr lang="de-DE" dirty="0"/>
              <a:t>IBM Cloud / © 2018 IBM Corporation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50DD885-7325-2B44-8602-6228A8EE59F6}"/>
              </a:ext>
            </a:extLst>
          </p:cNvPr>
          <p:cNvSpPr txBox="1"/>
          <p:nvPr/>
        </p:nvSpPr>
        <p:spPr>
          <a:xfrm>
            <a:off x="512763" y="4640272"/>
            <a:ext cx="4584700" cy="166708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 smtClean="0">
                <a:latin typeface="IBM Plex Sans"/>
                <a:ea typeface="+mn-ea"/>
                <a:cs typeface="+mn-cs"/>
              </a:rPr>
              <a:t>What are the current resource requirements to run your workloads and how are these requirements expected to change?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364" y="3365500"/>
            <a:ext cx="1563073" cy="15630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50DD885-7325-2B44-8602-6228A8EE59F6}"/>
              </a:ext>
            </a:extLst>
          </p:cNvPr>
          <p:cNvSpPr txBox="1"/>
          <p:nvPr/>
        </p:nvSpPr>
        <p:spPr>
          <a:xfrm>
            <a:off x="868364" y="2142098"/>
            <a:ext cx="4584700" cy="15536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noProof="0" dirty="0" smtClean="0">
                <a:latin typeface="IBM Plex Sans"/>
                <a:ea typeface="+mn-ea"/>
                <a:cs typeface="+mn-cs"/>
              </a:rPr>
              <a:t>What type of applications are you running?  Are they </a:t>
            </a:r>
            <a:r>
              <a:rPr lang="en-US" sz="2000" kern="1200" noProof="0" dirty="0" err="1" smtClean="0">
                <a:latin typeface="IBM Plex Sans"/>
                <a:ea typeface="+mn-ea"/>
                <a:cs typeface="+mn-cs"/>
              </a:rPr>
              <a:t>microservices</a:t>
            </a:r>
            <a:r>
              <a:rPr lang="en-US" sz="2000" kern="1200" dirty="0">
                <a:latin typeface="IBM Plex Sans"/>
                <a:ea typeface="+mn-ea"/>
                <a:cs typeface="+mn-cs"/>
              </a:rPr>
              <a:t> </a:t>
            </a:r>
            <a:r>
              <a:rPr lang="mr-IN" sz="2000" kern="1200" dirty="0" smtClean="0">
                <a:latin typeface="IBM Plex Sans"/>
                <a:ea typeface="+mn-ea"/>
                <a:cs typeface="+mn-cs"/>
              </a:rPr>
              <a:t>…</a:t>
            </a:r>
            <a:r>
              <a:rPr lang="en-US" sz="2000" kern="1200" dirty="0" smtClean="0">
                <a:latin typeface="IBM Plex Sans"/>
                <a:ea typeface="+mn-ea"/>
                <a:cs typeface="+mn-cs"/>
              </a:rPr>
              <a:t> which frameworks / runtimes </a:t>
            </a:r>
            <a:r>
              <a:rPr lang="mr-IN" sz="2000" kern="1200" dirty="0" smtClean="0">
                <a:latin typeface="IBM Plex Sans"/>
                <a:ea typeface="+mn-ea"/>
                <a:cs typeface="+mn-cs"/>
              </a:rPr>
              <a:t>…</a:t>
            </a:r>
            <a:r>
              <a:rPr lang="en-US" sz="2000" kern="1200" dirty="0" smtClean="0">
                <a:latin typeface="IBM Plex Sans"/>
                <a:ea typeface="+mn-ea"/>
                <a:cs typeface="+mn-cs"/>
              </a:rPr>
              <a:t> ?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50DD885-7325-2B44-8602-6228A8EE59F6}"/>
              </a:ext>
            </a:extLst>
          </p:cNvPr>
          <p:cNvSpPr txBox="1"/>
          <p:nvPr/>
        </p:nvSpPr>
        <p:spPr>
          <a:xfrm>
            <a:off x="6927903" y="4147037"/>
            <a:ext cx="4730697" cy="1720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 smtClean="0">
                <a:latin typeface="IBM Plex Sans"/>
                <a:ea typeface="+mn-ea"/>
                <a:cs typeface="+mn-cs"/>
              </a:rPr>
              <a:t>Do you applications require persistent or external storage?  What type of performance is required for this storage?  How many instances of persistent volumes of each type are required?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50DD885-7325-2B44-8602-6228A8EE59F6}"/>
              </a:ext>
            </a:extLst>
          </p:cNvPr>
          <p:cNvSpPr txBox="1"/>
          <p:nvPr/>
        </p:nvSpPr>
        <p:spPr>
          <a:xfrm>
            <a:off x="6806437" y="1638736"/>
            <a:ext cx="4268789" cy="17203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 smtClean="0">
                <a:latin typeface="IBM Plex Sans"/>
                <a:ea typeface="+mn-ea"/>
                <a:cs typeface="+mn-cs"/>
              </a:rPr>
              <a:t>Are you running any large containers that require large compute / memory footprints?</a:t>
            </a:r>
            <a:endParaRPr kumimoji="0" lang="en-US" sz="20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352381" y="2671158"/>
            <a:ext cx="454056" cy="621178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4673600" y="3231158"/>
            <a:ext cx="776263" cy="415377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265919" y="4037340"/>
            <a:ext cx="622919" cy="42036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751277" y="4147036"/>
            <a:ext cx="789541" cy="781537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375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Cloud / SIW Material 1.1 &amp; 1.2 non-DT/ 25 April 2018 / © 2018 IBM Corporation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8107" y="581660"/>
            <a:ext cx="9399388" cy="524764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ICP Performance Analysis</a:t>
            </a:r>
            <a:endParaRPr lang="en-US" sz="3600" dirty="0" smtClean="0">
              <a:solidFill>
                <a:schemeClr val="bg2"/>
              </a:solidFill>
            </a:endParaRPr>
          </a:p>
          <a:p>
            <a:r>
              <a:rPr lang="en-US" sz="2400" dirty="0" smtClean="0">
                <a:solidFill>
                  <a:schemeClr val="bg2"/>
                </a:solidFill>
              </a:rPr>
              <a:t>Performance </a:t>
            </a:r>
            <a:r>
              <a:rPr lang="en-US" sz="2400" dirty="0">
                <a:solidFill>
                  <a:schemeClr val="bg2"/>
                </a:solidFill>
              </a:rPr>
              <a:t>is analyzed based upon 3 representative application architectures</a:t>
            </a:r>
          </a:p>
          <a:p>
            <a:r>
              <a:rPr lang="en-US" sz="2400" dirty="0">
                <a:solidFill>
                  <a:schemeClr val="bg2"/>
                </a:solidFill>
              </a:rPr>
              <a:t>General performance analysis</a:t>
            </a:r>
          </a:p>
          <a:p>
            <a:endParaRPr lang="en-US" sz="2400" dirty="0">
              <a:solidFill>
                <a:schemeClr val="bg2"/>
              </a:solidFill>
            </a:endParaRPr>
          </a:p>
          <a:p>
            <a:r>
              <a:rPr lang="en-US" sz="3600" dirty="0" smtClean="0">
                <a:solidFill>
                  <a:schemeClr val="bg2"/>
                </a:solidFill>
              </a:rPr>
              <a:t>Sizing your Deployment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Choosing a topology &amp; Sizing Nodes</a:t>
            </a:r>
          </a:p>
          <a:p>
            <a:endParaRPr lang="en-US" sz="2400" dirty="0">
              <a:solidFill>
                <a:schemeClr val="bg2"/>
              </a:solidFill>
            </a:endParaRPr>
          </a:p>
          <a:p>
            <a:r>
              <a:rPr lang="en-US" sz="3600" dirty="0" smtClean="0">
                <a:solidFill>
                  <a:schemeClr val="bg2"/>
                </a:solidFill>
              </a:rPr>
              <a:t>Tuning the Cluster</a:t>
            </a:r>
          </a:p>
          <a:p>
            <a:endParaRPr lang="en-US" sz="3600" dirty="0">
              <a:solidFill>
                <a:schemeClr val="bg2"/>
              </a:solidFill>
            </a:endParaRPr>
          </a:p>
          <a:p>
            <a:r>
              <a:rPr lang="en-US" sz="3600" dirty="0">
                <a:solidFill>
                  <a:schemeClr val="bg2"/>
                </a:solidFill>
              </a:rPr>
              <a:t>Tuning the </a:t>
            </a:r>
            <a:r>
              <a:rPr lang="en-US" sz="3600" dirty="0" smtClean="0">
                <a:solidFill>
                  <a:schemeClr val="bg2"/>
                </a:solidFill>
              </a:rPr>
              <a:t>Cluster</a:t>
            </a:r>
            <a:endParaRPr lang="en-US" sz="3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839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Sandbox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2365249"/>
            <a:ext cx="3670300" cy="380230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2000" dirty="0" smtClean="0"/>
              <a:t>Assumptions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Resiliency is a secondary consideration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Maximum pod size is small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Small amount of workload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Vulnerability is not a concern</a:t>
            </a:r>
            <a:endParaRPr lang="en-US" dirty="0"/>
          </a:p>
          <a:p>
            <a:pPr marL="228594" indent="-228594">
              <a:buFont typeface="Arial" charset="0"/>
              <a:buChar char="•"/>
            </a:pPr>
            <a:endParaRPr lang="en-US" sz="2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39779"/>
              </p:ext>
            </p:extLst>
          </p:nvPr>
        </p:nvGraphicFramePr>
        <p:xfrm>
          <a:off x="4229100" y="3077319"/>
          <a:ext cx="7493000" cy="200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3003"/>
                <a:gridCol w="1194197"/>
                <a:gridCol w="1498600"/>
                <a:gridCol w="1498600"/>
                <a:gridCol w="1498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aseline="0" dirty="0" smtClean="0">
                          <a:solidFill>
                            <a:schemeClr val="bg2"/>
                          </a:solidFill>
                        </a:rPr>
                        <a:t>Role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2"/>
                          </a:solidFill>
                        </a:rPr>
                        <a:t>Count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2"/>
                          </a:solidFill>
                        </a:rPr>
                        <a:t>vCPU / Core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2"/>
                          </a:solidFill>
                        </a:rPr>
                        <a:t>Memory (GB)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2"/>
                          </a:solidFill>
                        </a:rPr>
                        <a:t>Storage (GB)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Master</a:t>
                      </a:r>
                      <a:r>
                        <a:rPr lang="en-US" sz="1400" baseline="0" dirty="0" smtClean="0"/>
                        <a:t>, Boot, Management, </a:t>
                      </a:r>
                      <a:r>
                        <a:rPr lang="en-US" sz="1400" baseline="0" dirty="0" err="1" smtClean="0"/>
                        <a:t>etcd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250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Proxy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140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Worker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200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NFS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623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 Deployment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2365249"/>
            <a:ext cx="3670300" cy="380230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2000" dirty="0" smtClean="0"/>
              <a:t>Assumptions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This is one possible starting point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Storage must be sized as its own exercise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Etcd</a:t>
            </a:r>
            <a:r>
              <a:rPr lang="en-US" dirty="0" smtClean="0"/>
              <a:t> should be broken out when ****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The number and specific size of worker nodes depends heavily on the personality of your workload</a:t>
            </a:r>
            <a:endParaRPr lang="en-US" dirty="0"/>
          </a:p>
          <a:p>
            <a:pPr marL="228594" indent="-228594">
              <a:buFont typeface="Arial" charset="0"/>
              <a:buChar char="•"/>
            </a:pPr>
            <a:endParaRPr lang="en-US" sz="2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00535"/>
              </p:ext>
            </p:extLst>
          </p:nvPr>
        </p:nvGraphicFramePr>
        <p:xfrm>
          <a:off x="4178300" y="2661121"/>
          <a:ext cx="7493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2300"/>
                <a:gridCol w="1104900"/>
                <a:gridCol w="1498600"/>
                <a:gridCol w="1498600"/>
                <a:gridCol w="1498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aseline="0" dirty="0" smtClean="0">
                          <a:solidFill>
                            <a:schemeClr val="bg2"/>
                          </a:solidFill>
                        </a:rPr>
                        <a:t>Role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2"/>
                          </a:solidFill>
                        </a:rPr>
                        <a:t>Count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2"/>
                          </a:solidFill>
                        </a:rPr>
                        <a:t>vCPU / Core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2"/>
                          </a:solidFill>
                        </a:rPr>
                        <a:t>Memory (GB)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2"/>
                          </a:solidFill>
                        </a:rPr>
                        <a:t>Storage (GB)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Boot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150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Master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 or 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300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Etcd</a:t>
                      </a:r>
                      <a:r>
                        <a:rPr lang="en-US" sz="1400" dirty="0" smtClean="0"/>
                        <a:t>*******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1***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4***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16***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150***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Management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 or 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300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Proxy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250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Vulnerability</a:t>
                      </a:r>
                      <a:r>
                        <a:rPr lang="en-US" sz="1400" baseline="0" dirty="0" smtClean="0"/>
                        <a:t> Advisor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1 - 3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500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Worker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5+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863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04E8219-4D5B-DE45-8459-643497429B26}"/>
              </a:ext>
            </a:extLst>
          </p:cNvPr>
          <p:cNvSpPr/>
          <p:nvPr/>
        </p:nvSpPr>
        <p:spPr>
          <a:xfrm>
            <a:off x="6090928" y="0"/>
            <a:ext cx="6082696" cy="6858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10D0E33-8212-4041-A845-74E0C9A697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452" y="915485"/>
            <a:ext cx="5486400" cy="5520536"/>
          </a:xfrm>
        </p:spPr>
        <p:txBody>
          <a:bodyPr anchor="ctr" anchorCtr="0"/>
          <a:lstStyle/>
          <a:p>
            <a:pPr lvl="0" algn="r">
              <a:defRPr/>
            </a:pPr>
            <a:r>
              <a:rPr lang="en-US" sz="3200" dirty="0" smtClean="0"/>
              <a:t>Externalizing your boot node alleviates some resource constraints during cluster installation</a:t>
            </a:r>
            <a:endParaRPr lang="en-US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BC799AB-7078-4144-858C-932CE5A42F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9076" y="317500"/>
            <a:ext cx="5486400" cy="6209247"/>
          </a:xfrm>
        </p:spPr>
        <p:txBody>
          <a:bodyPr anchor="ctr"/>
          <a:lstStyle/>
          <a:p>
            <a:pPr>
              <a:spcBef>
                <a:spcPts val="533"/>
              </a:spcBef>
              <a:defRPr/>
            </a:pPr>
            <a:r>
              <a:rPr lang="en-US" sz="2400" b="1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Boot Node Considerations</a:t>
            </a:r>
            <a:endParaRPr lang="en-US" sz="2400" b="1" dirty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r>
              <a:rPr lang="en-US" sz="2133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Consideration 1</a:t>
            </a: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r>
              <a:rPr lang="en-US" sz="2133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Consideration 2</a:t>
            </a:r>
            <a:endParaRPr lang="en-US" sz="2133" dirty="0" smtClean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>
              <a:spcBef>
                <a:spcPts val="533"/>
              </a:spcBef>
              <a:defRPr/>
            </a:pPr>
            <a:endParaRPr lang="en-US" sz="800" b="1" i="1" dirty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  <a:latin typeface="IBM Plex Sans" panose="020B0503050000000000" pitchFamily="34" charset="77"/>
            </a:endParaRP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B9E747-B831-AD48-8495-E8D8280EC947}"/>
              </a:ext>
            </a:extLst>
          </p:cNvPr>
          <p:cNvSpPr txBox="1"/>
          <p:nvPr/>
        </p:nvSpPr>
        <p:spPr>
          <a:xfrm>
            <a:off x="286167" y="144655"/>
            <a:ext cx="225574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Boot Node</a:t>
            </a:r>
            <a:endParaRPr lang="en-US" sz="34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03BF640A-E816-844C-B2E1-000001894819}"/>
              </a:ext>
            </a:extLst>
          </p:cNvPr>
          <p:cNvSpPr txBox="1">
            <a:spLocks/>
          </p:cNvSpPr>
          <p:nvPr/>
        </p:nvSpPr>
        <p:spPr>
          <a:xfrm>
            <a:off x="107434" y="6655337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Arial" charset="0"/>
                <a:cs typeface="Arial" charset="0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/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721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04E8219-4D5B-DE45-8459-643497429B26}"/>
              </a:ext>
            </a:extLst>
          </p:cNvPr>
          <p:cNvSpPr/>
          <p:nvPr/>
        </p:nvSpPr>
        <p:spPr>
          <a:xfrm>
            <a:off x="6090928" y="0"/>
            <a:ext cx="6082696" cy="6858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10D0E33-8212-4041-A845-74E0C9A697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452" y="915485"/>
            <a:ext cx="5486400" cy="5520536"/>
          </a:xfrm>
        </p:spPr>
        <p:txBody>
          <a:bodyPr anchor="ctr" anchorCtr="0"/>
          <a:lstStyle/>
          <a:p>
            <a:pPr lvl="0" algn="r">
              <a:defRPr/>
            </a:pPr>
            <a:r>
              <a:rPr lang="en-US" sz="3200" dirty="0" smtClean="0"/>
              <a:t>Only a single Master Node is active at any time</a:t>
            </a:r>
            <a:endParaRPr lang="en-US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BC799AB-7078-4144-858C-932CE5A42F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9076" y="317500"/>
            <a:ext cx="5486400" cy="6209247"/>
          </a:xfrm>
        </p:spPr>
        <p:txBody>
          <a:bodyPr anchor="ctr"/>
          <a:lstStyle/>
          <a:p>
            <a:pPr>
              <a:spcBef>
                <a:spcPts val="533"/>
              </a:spcBef>
              <a:defRPr/>
            </a:pPr>
            <a:r>
              <a:rPr lang="en-US" sz="2400" b="1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Master Node Considerations</a:t>
            </a:r>
            <a:endParaRPr lang="en-US" sz="2400" b="1" dirty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r>
              <a:rPr lang="en-US" sz="2133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At least 3 nodes ensures a quorum can be reached upon failure</a:t>
            </a: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r>
              <a:rPr lang="en-US" sz="2133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Additional nodes help ensure the ability to recovery from failure</a:t>
            </a: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r>
              <a:rPr lang="en-US" sz="2133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Consideration 3</a:t>
            </a: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r>
              <a:rPr lang="en-US" sz="2133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Consideration 4</a:t>
            </a:r>
            <a:endParaRPr lang="en-US" sz="2133" dirty="0" smtClean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>
              <a:spcBef>
                <a:spcPts val="533"/>
              </a:spcBef>
              <a:defRPr/>
            </a:pPr>
            <a:endParaRPr lang="en-US" sz="800" b="1" i="1" dirty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  <a:latin typeface="IBM Plex Sans" panose="020B0503050000000000" pitchFamily="34" charset="77"/>
            </a:endParaRP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B9E747-B831-AD48-8495-E8D8280EC947}"/>
              </a:ext>
            </a:extLst>
          </p:cNvPr>
          <p:cNvSpPr txBox="1"/>
          <p:nvPr/>
        </p:nvSpPr>
        <p:spPr>
          <a:xfrm>
            <a:off x="286167" y="144655"/>
            <a:ext cx="268054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Master Node</a:t>
            </a:r>
            <a:endParaRPr lang="en-US" sz="34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03BF640A-E816-844C-B2E1-000001894819}"/>
              </a:ext>
            </a:extLst>
          </p:cNvPr>
          <p:cNvSpPr txBox="1">
            <a:spLocks/>
          </p:cNvSpPr>
          <p:nvPr/>
        </p:nvSpPr>
        <p:spPr>
          <a:xfrm>
            <a:off x="107434" y="6655337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Arial" charset="0"/>
                <a:cs typeface="Arial" charset="0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/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589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04E8219-4D5B-DE45-8459-643497429B26}"/>
              </a:ext>
            </a:extLst>
          </p:cNvPr>
          <p:cNvSpPr/>
          <p:nvPr/>
        </p:nvSpPr>
        <p:spPr>
          <a:xfrm>
            <a:off x="6090928" y="0"/>
            <a:ext cx="6082696" cy="6858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10D0E33-8212-4041-A845-74E0C9A697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452" y="915485"/>
            <a:ext cx="5486400" cy="5520536"/>
          </a:xfrm>
        </p:spPr>
        <p:txBody>
          <a:bodyPr anchor="ctr" anchorCtr="0"/>
          <a:lstStyle/>
          <a:p>
            <a:pPr lvl="0" algn="r">
              <a:defRPr/>
            </a:pPr>
            <a:r>
              <a:rPr lang="en-US" sz="3200" dirty="0" smtClean="0"/>
              <a:t>Impact Statement</a:t>
            </a:r>
            <a:endParaRPr lang="en-US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BC799AB-7078-4144-858C-932CE5A42F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9076" y="317500"/>
            <a:ext cx="5486400" cy="6209247"/>
          </a:xfrm>
        </p:spPr>
        <p:txBody>
          <a:bodyPr anchor="ctr"/>
          <a:lstStyle/>
          <a:p>
            <a:pPr>
              <a:spcBef>
                <a:spcPts val="533"/>
              </a:spcBef>
              <a:defRPr/>
            </a:pPr>
            <a:r>
              <a:rPr lang="en-US" sz="2400" b="1" dirty="0" err="1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etcd</a:t>
            </a:r>
            <a:r>
              <a:rPr lang="en-US" sz="2400" b="1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 Node Considerations</a:t>
            </a:r>
            <a:endParaRPr lang="en-US" sz="2400" b="1" dirty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r>
              <a:rPr lang="en-US" sz="2133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Consideration</a:t>
            </a:r>
            <a:endParaRPr lang="en-US" sz="2133" dirty="0" smtClean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r>
              <a:rPr lang="en-US" sz="2133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Consideration </a:t>
            </a: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r>
              <a:rPr lang="en-US" sz="2133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Consideration </a:t>
            </a:r>
            <a:endParaRPr lang="en-US" sz="2133" dirty="0" smtClean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>
              <a:spcBef>
                <a:spcPts val="533"/>
              </a:spcBef>
              <a:defRPr/>
            </a:pPr>
            <a:endParaRPr lang="en-US" sz="800" b="1" i="1" dirty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  <a:latin typeface="IBM Plex Sans" panose="020B0503050000000000" pitchFamily="34" charset="77"/>
            </a:endParaRP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B9E747-B831-AD48-8495-E8D8280EC947}"/>
              </a:ext>
            </a:extLst>
          </p:cNvPr>
          <p:cNvSpPr txBox="1"/>
          <p:nvPr/>
        </p:nvSpPr>
        <p:spPr>
          <a:xfrm>
            <a:off x="286167" y="144655"/>
            <a:ext cx="21948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err="1"/>
              <a:t>e</a:t>
            </a:r>
            <a:r>
              <a:rPr lang="en-US" sz="3400" dirty="0" err="1" smtClean="0"/>
              <a:t>tcd</a:t>
            </a:r>
            <a:r>
              <a:rPr lang="en-US" sz="3400" dirty="0" smtClean="0"/>
              <a:t> </a:t>
            </a:r>
            <a:r>
              <a:rPr lang="en-US" sz="3400" dirty="0" smtClean="0"/>
              <a:t>Node</a:t>
            </a:r>
            <a:endParaRPr lang="en-US" sz="34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03BF640A-E816-844C-B2E1-000001894819}"/>
              </a:ext>
            </a:extLst>
          </p:cNvPr>
          <p:cNvSpPr txBox="1">
            <a:spLocks/>
          </p:cNvSpPr>
          <p:nvPr/>
        </p:nvSpPr>
        <p:spPr>
          <a:xfrm>
            <a:off x="107434" y="6655337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Arial" charset="0"/>
                <a:cs typeface="Arial" charset="0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/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5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04E8219-4D5B-DE45-8459-643497429B26}"/>
              </a:ext>
            </a:extLst>
          </p:cNvPr>
          <p:cNvSpPr/>
          <p:nvPr/>
        </p:nvSpPr>
        <p:spPr>
          <a:xfrm>
            <a:off x="6090928" y="0"/>
            <a:ext cx="6082696" cy="6858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10D0E33-8212-4041-A845-74E0C9A697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452" y="915485"/>
            <a:ext cx="5486400" cy="5520536"/>
          </a:xfrm>
        </p:spPr>
        <p:txBody>
          <a:bodyPr anchor="ctr" anchorCtr="0"/>
          <a:lstStyle/>
          <a:p>
            <a:pPr lvl="0" algn="r">
              <a:defRPr/>
            </a:pPr>
            <a:r>
              <a:rPr lang="en-US" sz="3200" dirty="0" smtClean="0"/>
              <a:t>Impact Statement</a:t>
            </a:r>
            <a:endParaRPr lang="en-US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BC799AB-7078-4144-858C-932CE5A42F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9076" y="317500"/>
            <a:ext cx="5486400" cy="6209247"/>
          </a:xfrm>
        </p:spPr>
        <p:txBody>
          <a:bodyPr anchor="ctr"/>
          <a:lstStyle/>
          <a:p>
            <a:pPr>
              <a:spcBef>
                <a:spcPts val="533"/>
              </a:spcBef>
              <a:defRPr/>
            </a:pPr>
            <a:r>
              <a:rPr lang="en-US" sz="2400" b="1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Management Node Considerations</a:t>
            </a:r>
            <a:endParaRPr lang="en-US" sz="2400" b="1" dirty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r>
              <a:rPr lang="en-US" sz="2133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Consideration</a:t>
            </a:r>
            <a:endParaRPr lang="en-US" sz="2133" dirty="0" smtClean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r>
              <a:rPr lang="en-US" sz="2133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Consideration </a:t>
            </a: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r>
              <a:rPr lang="en-US" sz="2133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Consideration </a:t>
            </a:r>
            <a:endParaRPr lang="en-US" sz="2133" dirty="0" smtClean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>
              <a:spcBef>
                <a:spcPts val="533"/>
              </a:spcBef>
              <a:defRPr/>
            </a:pPr>
            <a:endParaRPr lang="en-US" sz="800" b="1" i="1" dirty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  <a:latin typeface="IBM Plex Sans" panose="020B0503050000000000" pitchFamily="34" charset="77"/>
            </a:endParaRP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B9E747-B831-AD48-8495-E8D8280EC947}"/>
              </a:ext>
            </a:extLst>
          </p:cNvPr>
          <p:cNvSpPr txBox="1"/>
          <p:nvPr/>
        </p:nvSpPr>
        <p:spPr>
          <a:xfrm>
            <a:off x="286167" y="144655"/>
            <a:ext cx="398698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Management Node</a:t>
            </a:r>
            <a:endParaRPr lang="en-US" sz="34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03BF640A-E816-844C-B2E1-000001894819}"/>
              </a:ext>
            </a:extLst>
          </p:cNvPr>
          <p:cNvSpPr txBox="1">
            <a:spLocks/>
          </p:cNvSpPr>
          <p:nvPr/>
        </p:nvSpPr>
        <p:spPr>
          <a:xfrm>
            <a:off x="107434" y="6655337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Arial" charset="0"/>
                <a:cs typeface="Arial" charset="0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/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118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04E8219-4D5B-DE45-8459-643497429B26}"/>
              </a:ext>
            </a:extLst>
          </p:cNvPr>
          <p:cNvSpPr/>
          <p:nvPr/>
        </p:nvSpPr>
        <p:spPr>
          <a:xfrm>
            <a:off x="6090928" y="0"/>
            <a:ext cx="6082696" cy="6858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10D0E33-8212-4041-A845-74E0C9A697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452" y="915485"/>
            <a:ext cx="5486400" cy="5520536"/>
          </a:xfrm>
        </p:spPr>
        <p:txBody>
          <a:bodyPr anchor="ctr" anchorCtr="0"/>
          <a:lstStyle/>
          <a:p>
            <a:pPr lvl="0" algn="r">
              <a:defRPr/>
            </a:pPr>
            <a:r>
              <a:rPr lang="en-US" sz="3200" dirty="0" smtClean="0"/>
              <a:t>Impact Statement</a:t>
            </a:r>
            <a:endParaRPr lang="en-US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BC799AB-7078-4144-858C-932CE5A42F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9076" y="317500"/>
            <a:ext cx="5486400" cy="6209247"/>
          </a:xfrm>
        </p:spPr>
        <p:txBody>
          <a:bodyPr anchor="ctr"/>
          <a:lstStyle/>
          <a:p>
            <a:pPr>
              <a:spcBef>
                <a:spcPts val="533"/>
              </a:spcBef>
              <a:defRPr/>
            </a:pPr>
            <a:r>
              <a:rPr lang="en-US" sz="2400" b="1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Proxy Node Considerations</a:t>
            </a:r>
            <a:endParaRPr lang="en-US" sz="2400" b="1" dirty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r>
              <a:rPr lang="en-US" sz="2133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Consideration</a:t>
            </a:r>
            <a:endParaRPr lang="en-US" sz="2133" dirty="0" smtClean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r>
              <a:rPr lang="en-US" sz="2133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Consideration </a:t>
            </a: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r>
              <a:rPr lang="en-US" sz="2133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Consideration </a:t>
            </a:r>
            <a:endParaRPr lang="en-US" sz="2133" dirty="0" smtClean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>
              <a:spcBef>
                <a:spcPts val="533"/>
              </a:spcBef>
              <a:defRPr/>
            </a:pPr>
            <a:endParaRPr lang="en-US" sz="800" b="1" i="1" dirty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  <a:latin typeface="IBM Plex Sans" panose="020B0503050000000000" pitchFamily="34" charset="77"/>
            </a:endParaRP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B9E747-B831-AD48-8495-E8D8280EC947}"/>
              </a:ext>
            </a:extLst>
          </p:cNvPr>
          <p:cNvSpPr txBox="1"/>
          <p:nvPr/>
        </p:nvSpPr>
        <p:spPr>
          <a:xfrm>
            <a:off x="286167" y="144655"/>
            <a:ext cx="243848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Proxy</a:t>
            </a:r>
            <a:r>
              <a:rPr lang="en-US" sz="3400" dirty="0" smtClean="0"/>
              <a:t> Node</a:t>
            </a:r>
            <a:endParaRPr lang="en-US" sz="34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03BF640A-E816-844C-B2E1-000001894819}"/>
              </a:ext>
            </a:extLst>
          </p:cNvPr>
          <p:cNvSpPr txBox="1">
            <a:spLocks/>
          </p:cNvSpPr>
          <p:nvPr/>
        </p:nvSpPr>
        <p:spPr>
          <a:xfrm>
            <a:off x="107434" y="6655337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Arial" charset="0"/>
                <a:cs typeface="Arial" charset="0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/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413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04E8219-4D5B-DE45-8459-643497429B26}"/>
              </a:ext>
            </a:extLst>
          </p:cNvPr>
          <p:cNvSpPr/>
          <p:nvPr/>
        </p:nvSpPr>
        <p:spPr>
          <a:xfrm>
            <a:off x="6090928" y="0"/>
            <a:ext cx="6082696" cy="6858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10D0E33-8212-4041-A845-74E0C9A697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452" y="915485"/>
            <a:ext cx="5486400" cy="5520536"/>
          </a:xfrm>
        </p:spPr>
        <p:txBody>
          <a:bodyPr anchor="ctr" anchorCtr="0"/>
          <a:lstStyle/>
          <a:p>
            <a:pPr lvl="0" algn="r">
              <a:defRPr/>
            </a:pPr>
            <a:r>
              <a:rPr lang="en-US" sz="3200" dirty="0" smtClean="0"/>
              <a:t>Impact Statement</a:t>
            </a:r>
            <a:endParaRPr lang="en-US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BC799AB-7078-4144-858C-932CE5A42F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9076" y="317500"/>
            <a:ext cx="5486400" cy="6209247"/>
          </a:xfrm>
        </p:spPr>
        <p:txBody>
          <a:bodyPr anchor="ctr"/>
          <a:lstStyle/>
          <a:p>
            <a:pPr>
              <a:spcBef>
                <a:spcPts val="533"/>
              </a:spcBef>
              <a:defRPr/>
            </a:pPr>
            <a:r>
              <a:rPr lang="en-US" sz="2400" b="1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Vulnerability Advisor Considerations</a:t>
            </a:r>
            <a:endParaRPr lang="en-US" sz="2400" b="1" dirty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r>
              <a:rPr lang="en-US" sz="2133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Consideration</a:t>
            </a:r>
            <a:endParaRPr lang="en-US" sz="2133" dirty="0" smtClean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r>
              <a:rPr lang="en-US" sz="2133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Consideration </a:t>
            </a: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r>
              <a:rPr lang="en-US" sz="2133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Consideration </a:t>
            </a:r>
            <a:endParaRPr lang="en-US" sz="2133" dirty="0" smtClean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>
              <a:spcBef>
                <a:spcPts val="533"/>
              </a:spcBef>
              <a:defRPr/>
            </a:pPr>
            <a:endParaRPr lang="en-US" sz="800" b="1" i="1" dirty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  <a:latin typeface="IBM Plex Sans" panose="020B0503050000000000" pitchFamily="34" charset="77"/>
            </a:endParaRP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B9E747-B831-AD48-8495-E8D8280EC947}"/>
              </a:ext>
            </a:extLst>
          </p:cNvPr>
          <p:cNvSpPr txBox="1"/>
          <p:nvPr/>
        </p:nvSpPr>
        <p:spPr>
          <a:xfrm>
            <a:off x="286167" y="144655"/>
            <a:ext cx="42290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Vulnerability Advisor</a:t>
            </a:r>
            <a:endParaRPr lang="en-US" sz="34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03BF640A-E816-844C-B2E1-000001894819}"/>
              </a:ext>
            </a:extLst>
          </p:cNvPr>
          <p:cNvSpPr txBox="1">
            <a:spLocks/>
          </p:cNvSpPr>
          <p:nvPr/>
        </p:nvSpPr>
        <p:spPr>
          <a:xfrm>
            <a:off x="107434" y="6655337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Arial" charset="0"/>
                <a:cs typeface="Arial" charset="0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/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934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04E8219-4D5B-DE45-8459-643497429B26}"/>
              </a:ext>
            </a:extLst>
          </p:cNvPr>
          <p:cNvSpPr/>
          <p:nvPr/>
        </p:nvSpPr>
        <p:spPr>
          <a:xfrm>
            <a:off x="6090928" y="0"/>
            <a:ext cx="6082696" cy="6858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10D0E33-8212-4041-A845-74E0C9A697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1452" y="915485"/>
            <a:ext cx="5486400" cy="5520536"/>
          </a:xfrm>
        </p:spPr>
        <p:txBody>
          <a:bodyPr anchor="ctr" anchorCtr="0"/>
          <a:lstStyle/>
          <a:p>
            <a:pPr lvl="0" algn="r">
              <a:defRPr/>
            </a:pPr>
            <a:r>
              <a:rPr lang="en-US" sz="3200" dirty="0" smtClean="0"/>
              <a:t>Impact Statement</a:t>
            </a:r>
            <a:endParaRPr lang="en-US" sz="3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BC799AB-7078-4144-858C-932CE5A42F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9076" y="317500"/>
            <a:ext cx="5486400" cy="6209247"/>
          </a:xfrm>
        </p:spPr>
        <p:txBody>
          <a:bodyPr anchor="ctr"/>
          <a:lstStyle/>
          <a:p>
            <a:pPr>
              <a:spcBef>
                <a:spcPts val="533"/>
              </a:spcBef>
              <a:defRPr/>
            </a:pPr>
            <a:r>
              <a:rPr lang="en-US" sz="2400" b="1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Worker Node Considerations</a:t>
            </a:r>
            <a:endParaRPr lang="en-US" sz="2400" b="1" dirty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r>
              <a:rPr lang="en-US" sz="2133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Consideration</a:t>
            </a:r>
            <a:endParaRPr lang="en-US" sz="2133" dirty="0" smtClean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r>
              <a:rPr lang="en-US" sz="2133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Consideration </a:t>
            </a: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r>
              <a:rPr lang="en-US" sz="2133" dirty="0" smtClean="0">
                <a:solidFill>
                  <a:schemeClr val="bg2"/>
                </a:solidFill>
                <a:latin typeface="IBM Plex Sans" panose="020B0503050000000000" pitchFamily="34" charset="77"/>
                <a:ea typeface="IBM Plex Sans" charset="0"/>
                <a:cs typeface="IBM Plex Sans" charset="0"/>
                <a:sym typeface="Helvetica Neue"/>
              </a:rPr>
              <a:t>Consideration </a:t>
            </a:r>
            <a:endParaRPr lang="en-US" sz="2133" dirty="0" smtClean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>
              <a:spcBef>
                <a:spcPts val="533"/>
              </a:spcBef>
              <a:defRPr/>
            </a:pPr>
            <a:endParaRPr lang="en-US" sz="800" b="1" i="1" dirty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  <a:latin typeface="IBM Plex Sans" panose="020B0503050000000000" pitchFamily="34" charset="77"/>
            </a:endParaRPr>
          </a:p>
          <a:p>
            <a:pPr marL="380990" indent="-380990">
              <a:spcBef>
                <a:spcPts val="533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bg2"/>
              </a:solidFill>
              <a:latin typeface="IBM Plex Sans" panose="020B0503050000000000" pitchFamily="34" charset="77"/>
              <a:ea typeface="IBM Plex Sans" charset="0"/>
              <a:cs typeface="IBM Plex Sans" charset="0"/>
              <a:sym typeface="Helvetica Neue"/>
            </a:endParaRP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FB9E747-B831-AD48-8495-E8D8280EC947}"/>
              </a:ext>
            </a:extLst>
          </p:cNvPr>
          <p:cNvSpPr txBox="1"/>
          <p:nvPr/>
        </p:nvSpPr>
        <p:spPr>
          <a:xfrm>
            <a:off x="286167" y="144655"/>
            <a:ext cx="275107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Worker Node</a:t>
            </a:r>
            <a:endParaRPr lang="en-US" sz="34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03BF640A-E816-844C-B2E1-000001894819}"/>
              </a:ext>
            </a:extLst>
          </p:cNvPr>
          <p:cNvSpPr txBox="1">
            <a:spLocks/>
          </p:cNvSpPr>
          <p:nvPr/>
        </p:nvSpPr>
        <p:spPr>
          <a:xfrm>
            <a:off x="107434" y="6655337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Arial" charset="0"/>
                <a:cs typeface="Arial" charset="0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/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88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54000" y="2869319"/>
            <a:ext cx="10985500" cy="609885"/>
          </a:xfrm>
        </p:spPr>
        <p:txBody>
          <a:bodyPr/>
          <a:lstStyle/>
          <a:p>
            <a:r>
              <a:rPr lang="en-US" dirty="0" smtClean="0"/>
              <a:t>Best-Practices for Tuning the Cluster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254000" y="2099322"/>
            <a:ext cx="10985500" cy="769999"/>
          </a:xfrm>
        </p:spPr>
        <p:txBody>
          <a:bodyPr/>
          <a:lstStyle/>
          <a:p>
            <a:r>
              <a:rPr lang="en-US" dirty="0" smtClean="0"/>
              <a:t>Tuning IBM Cloud Private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27614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54000" y="2869319"/>
            <a:ext cx="10985500" cy="609885"/>
          </a:xfrm>
        </p:spPr>
        <p:txBody>
          <a:bodyPr/>
          <a:lstStyle/>
          <a:p>
            <a:r>
              <a:rPr lang="en-US" dirty="0" smtClean="0"/>
              <a:t>Analyzing Performance with </a:t>
            </a:r>
            <a:r>
              <a:rPr lang="en-US" smtClean="0"/>
              <a:t>Sample Applications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254000" y="2099322"/>
            <a:ext cx="10985500" cy="769999"/>
          </a:xfrm>
        </p:spPr>
        <p:txBody>
          <a:bodyPr/>
          <a:lstStyle/>
          <a:p>
            <a:r>
              <a:rPr lang="en-US" dirty="0" smtClean="0"/>
              <a:t>ICP Performance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91008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ICP Tuning:  The Impact of ICP Access Logging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9872" y="1926337"/>
            <a:ext cx="11143488" cy="198729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594" indent="-228594">
              <a:buFont typeface="Arial" charset="0"/>
              <a:buChar char="•"/>
            </a:pPr>
            <a:r>
              <a:rPr lang="en-US" sz="1467" dirty="0"/>
              <a:t>Performance is impacted by Proxy logging (comparing blue and orange bars in both graphs)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Network intensive loads show this can accumulate up to 30% additional overhead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The overhead is mostly attributable to ELK stack activity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2" y="4138512"/>
            <a:ext cx="4792069" cy="2479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632" y="4138514"/>
            <a:ext cx="6205728" cy="248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3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ICP Application Logging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781" y="2179325"/>
            <a:ext cx="4988243" cy="419227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594" indent="-228594">
              <a:buFont typeface="Arial" charset="0"/>
              <a:buChar char="•"/>
            </a:pPr>
            <a:r>
              <a:rPr lang="en-US" sz="1467" dirty="0"/>
              <a:t>Configure log rotate for Docker (max-size, max-file)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Without log rotate disk may fill and trigger pod eviction (and image garbage collection)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Add install can be configured in </a:t>
            </a:r>
            <a:r>
              <a:rPr lang="en-US" sz="1467" dirty="0" err="1"/>
              <a:t>config.yaml</a:t>
            </a:r>
            <a:endParaRPr lang="en-US" sz="1467" dirty="0"/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If Docker is installed independently</a:t>
            </a:r>
          </a:p>
          <a:p>
            <a:pPr marL="685783" lvl="1" indent="-228594">
              <a:buFont typeface="Arial" charset="0"/>
              <a:buChar char="•"/>
            </a:pPr>
            <a:r>
              <a:rPr lang="en-US" sz="1467" dirty="0"/>
              <a:t>Update </a:t>
            </a:r>
            <a:r>
              <a:rPr lang="en-US" sz="1467" dirty="0"/>
              <a:t>D</a:t>
            </a:r>
            <a:r>
              <a:rPr lang="en-US" sz="1467" dirty="0"/>
              <a:t>ocker services with </a:t>
            </a:r>
            <a:r>
              <a:rPr lang="en-US" sz="1333" dirty="0"/>
              <a:t>“—log-opt max-size=10m </a:t>
            </a:r>
            <a:r>
              <a:rPr lang="mr-IN" sz="1333" dirty="0"/>
              <a:t>–</a:t>
            </a:r>
            <a:r>
              <a:rPr lang="en-US" sz="1333" dirty="0"/>
              <a:t>log-opt max-file=10”</a:t>
            </a:r>
          </a:p>
          <a:p>
            <a:pPr marL="685783" lvl="1" indent="-228594">
              <a:buFont typeface="Arial" charset="0"/>
              <a:buChar char="•"/>
            </a:pPr>
            <a:r>
              <a:rPr lang="en-US" sz="1467" dirty="0"/>
              <a:t>Add the </a:t>
            </a:r>
            <a:r>
              <a:rPr lang="en-US" sz="1467" dirty="0" err="1"/>
              <a:t>config</a:t>
            </a:r>
            <a:r>
              <a:rPr lang="en-US" sz="1467" dirty="0"/>
              <a:t> to </a:t>
            </a:r>
            <a:r>
              <a:rPr lang="en-US" sz="1333" dirty="0"/>
              <a:t>/</a:t>
            </a:r>
            <a:r>
              <a:rPr lang="en-US" sz="1333" dirty="0" err="1"/>
              <a:t>etc</a:t>
            </a:r>
            <a:r>
              <a:rPr lang="en-US" sz="1333" dirty="0"/>
              <a:t>/</a:t>
            </a:r>
            <a:r>
              <a:rPr lang="en-US" sz="1333" dirty="0" err="1"/>
              <a:t>docker</a:t>
            </a:r>
            <a:r>
              <a:rPr lang="en-US" sz="1333" dirty="0"/>
              <a:t>/</a:t>
            </a:r>
            <a:r>
              <a:rPr lang="en-US" sz="1333" dirty="0" err="1"/>
              <a:t>daemon.json</a:t>
            </a:r>
            <a:endParaRPr lang="en-US" sz="1333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723" y="2023872"/>
            <a:ext cx="6482477" cy="8891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723" y="3096405"/>
            <a:ext cx="6482477" cy="2233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723" y="5512842"/>
            <a:ext cx="1861709" cy="107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78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Proxy Size and Upstream Keep Alive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781" y="2179325"/>
            <a:ext cx="3720275" cy="419227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594" indent="-228594">
              <a:buFont typeface="Arial" charset="0"/>
              <a:buChar char="•"/>
            </a:pPr>
            <a:r>
              <a:rPr lang="en-US" sz="1467" dirty="0"/>
              <a:t>Shows the importance of upstream keep-alive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Proxy node capacity is vital, ensure yours is sufficient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For network intensive workloads, bigger proxy node can be more efficient than multiple smaller proxy nodes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Default keep-alive is 32 </a:t>
            </a:r>
            <a:r>
              <a:rPr lang="mr-IN" sz="1467" dirty="0"/>
              <a:t>–</a:t>
            </a:r>
            <a:r>
              <a:rPr lang="en-US" sz="1467" dirty="0"/>
              <a:t> consider tuning this based upon your workload </a:t>
            </a:r>
            <a:endParaRPr lang="en-US" sz="1467" dirty="0"/>
          </a:p>
          <a:p>
            <a:endParaRPr lang="en-US" sz="1467" dirty="0"/>
          </a:p>
          <a:p>
            <a:r>
              <a:rPr lang="en-US" sz="1467" dirty="0"/>
              <a:t>Note:  Keep-alive has been enabled by default since ICP 2.1.0.2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899" y="2816352"/>
            <a:ext cx="7906300" cy="281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39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Ingress Parameters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781" y="2179325"/>
            <a:ext cx="3720275" cy="419227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594" indent="-228594">
              <a:buFont typeface="Arial" charset="0"/>
              <a:buChar char="•"/>
            </a:pPr>
            <a:r>
              <a:rPr lang="en-US" sz="1467" dirty="0"/>
              <a:t>Ingress parameters matter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Check the </a:t>
            </a:r>
            <a:r>
              <a:rPr lang="en-US" sz="1467" dirty="0" err="1"/>
              <a:t>configmap</a:t>
            </a:r>
            <a:endParaRPr lang="en-US" sz="1467" dirty="0"/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Update this </a:t>
            </a:r>
            <a:r>
              <a:rPr lang="en-US" sz="1467" dirty="0" err="1"/>
              <a:t>configmap</a:t>
            </a:r>
            <a:r>
              <a:rPr lang="en-US" sz="1467" dirty="0"/>
              <a:t> for tuning performance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Among the settings to consider for your workload:</a:t>
            </a:r>
          </a:p>
          <a:p>
            <a:pPr marL="685783" lvl="1" indent="-228594">
              <a:buFont typeface="Arial" charset="0"/>
              <a:buChar char="•"/>
            </a:pPr>
            <a:r>
              <a:rPr lang="en-US" sz="1467" dirty="0"/>
              <a:t>Max-worker-connections</a:t>
            </a:r>
          </a:p>
          <a:p>
            <a:pPr marL="685783" lvl="1" indent="-228594">
              <a:buFont typeface="Arial" charset="0"/>
              <a:buChar char="•"/>
            </a:pPr>
            <a:r>
              <a:rPr lang="en-US" sz="1467" dirty="0"/>
              <a:t>Worker-processes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Reference the K8s documentation for detail description: </a:t>
            </a:r>
            <a:r>
              <a:rPr lang="en-US" sz="1467" dirty="0">
                <a:hlinkClick r:id="rId2"/>
              </a:rPr>
              <a:t>https://</a:t>
            </a:r>
            <a:r>
              <a:rPr lang="en-US" sz="1467" dirty="0">
                <a:hlinkClick r:id="rId2"/>
              </a:rPr>
              <a:t>github.com/kubernetes/ingress-nginx/blob/master/docs/user-guide/configmap.md</a:t>
            </a:r>
            <a:endParaRPr lang="en-US" sz="1467" dirty="0"/>
          </a:p>
          <a:p>
            <a:pPr marL="228594" lvl="1" indent="-228594">
              <a:buFont typeface="Arial" charset="0"/>
              <a:buChar char="•"/>
            </a:pPr>
            <a:r>
              <a:rPr lang="en-US" sz="1467" dirty="0"/>
              <a:t>Use </a:t>
            </a:r>
            <a:r>
              <a:rPr lang="en-US" sz="1467" dirty="0" err="1"/>
              <a:t>initContainer</a:t>
            </a:r>
            <a:r>
              <a:rPr lang="en-US" sz="1467" dirty="0"/>
              <a:t> to adjust </a:t>
            </a:r>
            <a:r>
              <a:rPr lang="en-US" sz="1467" dirty="0" err="1"/>
              <a:t>systctl</a:t>
            </a:r>
            <a:r>
              <a:rPr lang="en-US" sz="1467" dirty="0"/>
              <a:t> default values:  </a:t>
            </a:r>
            <a:r>
              <a:rPr lang="en-US" sz="1200" dirty="0" err="1"/>
              <a:t>kub</a:t>
            </a:r>
            <a:r>
              <a:rPr lang="en-US" altLang="zh-CN" sz="1200" dirty="0" err="1"/>
              <a:t>ectl</a:t>
            </a:r>
            <a:r>
              <a:rPr lang="en-US" altLang="zh-CN" sz="1200" dirty="0"/>
              <a:t> </a:t>
            </a:r>
            <a:r>
              <a:rPr lang="en-US" altLang="zh-CN" sz="1200" dirty="0"/>
              <a:t>patch ds -n </a:t>
            </a:r>
            <a:r>
              <a:rPr lang="en-US" altLang="zh-CN" sz="1200" dirty="0" err="1"/>
              <a:t>kube</a:t>
            </a:r>
            <a:r>
              <a:rPr lang="en-US" altLang="zh-CN" sz="1200" dirty="0"/>
              <a:t>-system nginx-ingress-lb-amd64 --patch="$(cat </a:t>
            </a:r>
            <a:r>
              <a:rPr lang="en-US" altLang="zh-CN" sz="1200" dirty="0" err="1"/>
              <a:t>patch.json</a:t>
            </a:r>
            <a:r>
              <a:rPr lang="en-US" altLang="zh-CN" sz="1200" dirty="0"/>
              <a:t>)"</a:t>
            </a:r>
          </a:p>
          <a:p>
            <a:pPr marL="228594" indent="-228594">
              <a:buFont typeface="Arial" charset="0"/>
              <a:buChar char="•"/>
            </a:pPr>
            <a:endParaRPr lang="en-US" sz="1467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944" y="1938032"/>
            <a:ext cx="5781485" cy="899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80" y="3150032"/>
            <a:ext cx="5750925" cy="17700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424" y="5119153"/>
            <a:ext cx="3846576" cy="149903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2633472" y="2625541"/>
            <a:ext cx="957072" cy="32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02432" y="3036866"/>
            <a:ext cx="1381760" cy="535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893312" y="5868669"/>
            <a:ext cx="118668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756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 Impact of Liberty Autonomic Threading Algorithm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781" y="2265872"/>
            <a:ext cx="3964115" cy="401917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67" dirty="0"/>
              <a:t>Java applications running on Liberty with default autonomic threading algorithm may see significant performance degradation</a:t>
            </a:r>
            <a:endParaRPr lang="en-US" sz="1467" dirty="0"/>
          </a:p>
          <a:p>
            <a:endParaRPr lang="en-US" sz="1467" dirty="0"/>
          </a:p>
          <a:p>
            <a:r>
              <a:rPr lang="en-US" sz="1467" dirty="0"/>
              <a:t>Note:  Liberty autonomic algorithm was redesigned in 18.0.0.1 showing a 6X improvement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640" y="2265873"/>
            <a:ext cx="7374561" cy="40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07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54000" y="2869319"/>
            <a:ext cx="10985500" cy="609885"/>
          </a:xfrm>
        </p:spPr>
        <p:txBody>
          <a:bodyPr/>
          <a:lstStyle/>
          <a:p>
            <a:r>
              <a:rPr lang="en-US" dirty="0" smtClean="0"/>
              <a:t>Performance in Large Topologies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254000" y="2099322"/>
            <a:ext cx="10985500" cy="769999"/>
          </a:xfrm>
        </p:spPr>
        <p:txBody>
          <a:bodyPr/>
          <a:lstStyle/>
          <a:p>
            <a:r>
              <a:rPr lang="en-US" dirty="0" smtClean="0"/>
              <a:t>IBM Cloud Private Large Topology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80515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Topology Scalability on ICP Clusters</a:t>
            </a:r>
            <a:br>
              <a:rPr lang="en-US" dirty="0" smtClean="0"/>
            </a:br>
            <a:r>
              <a:rPr lang="en-US" sz="1333" dirty="0"/>
              <a:t>Online Banking Application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782" y="2464522"/>
            <a:ext cx="3755439" cy="362187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594" indent="-228594">
              <a:buFont typeface="Arial" charset="0"/>
              <a:buChar char="•"/>
            </a:pPr>
            <a:r>
              <a:rPr lang="en-US" sz="1467" dirty="0"/>
              <a:t>This example is demonstrated on both 100 and 1000 node cluster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Running 50 instances of the application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The </a:t>
            </a:r>
            <a:r>
              <a:rPr lang="en-US" sz="1467" dirty="0" err="1"/>
              <a:t>microservices</a:t>
            </a:r>
            <a:r>
              <a:rPr lang="en-US" sz="1467" dirty="0"/>
              <a:t> workload scales linearly achieving 4.3 billion API calls per day</a:t>
            </a:r>
          </a:p>
          <a:p>
            <a:endParaRPr lang="en-US" sz="1467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221" y="2464521"/>
            <a:ext cx="7974980" cy="362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84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Topology Supported Product Limits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5760" y="4601531"/>
            <a:ext cx="10997184" cy="156602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594" indent="-228594">
              <a:buFont typeface="Arial" charset="0"/>
              <a:buChar char="•"/>
            </a:pPr>
            <a:r>
              <a:rPr lang="en-US" sz="1467" dirty="0"/>
              <a:t>The node sizes are representation not a recommendation with larger clusters typically accommodating larger configurations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The 2.1.0.3 values are unproven or unverified as of the time of creating this presentation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/>
          </p:nvPr>
        </p:nvGraphicFramePr>
        <p:xfrm>
          <a:off x="365760" y="2166243"/>
          <a:ext cx="11388818" cy="2167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57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839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928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373133"/>
                <a:gridCol w="2373133"/>
              </a:tblGrid>
              <a:tr h="610676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ICP Version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Maximum Nodes</a:t>
                      </a:r>
                      <a:r>
                        <a:rPr lang="en-US" sz="1300" baseline="0" dirty="0" smtClean="0"/>
                        <a:t> per Cluster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Total</a:t>
                      </a:r>
                      <a:r>
                        <a:rPr lang="en-US" sz="1300" baseline="0" dirty="0" smtClean="0"/>
                        <a:t> Pods Per Cluster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Pod Spec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Worker Node Spec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8953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2.1.0.1 (</a:t>
                      </a:r>
                      <a:r>
                        <a:rPr lang="en-US" sz="1300" dirty="0" err="1" smtClean="0"/>
                        <a:t>Kube</a:t>
                      </a:r>
                      <a:r>
                        <a:rPr lang="en-US" sz="1300" dirty="0" smtClean="0"/>
                        <a:t> 1.8.3)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300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9000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0.</a:t>
                      </a:r>
                      <a:r>
                        <a:rPr lang="en-US" altLang="zh-CN" sz="1300" dirty="0" smtClean="0"/>
                        <a:t>1</a:t>
                      </a:r>
                      <a:r>
                        <a:rPr lang="en-US" sz="1300" dirty="0" smtClean="0"/>
                        <a:t> CPU, </a:t>
                      </a:r>
                      <a:r>
                        <a:rPr lang="en-US" altLang="zh-CN" sz="1300" dirty="0" smtClean="0"/>
                        <a:t>100</a:t>
                      </a:r>
                      <a:r>
                        <a:rPr lang="en-US" sz="1300" dirty="0" smtClean="0"/>
                        <a:t>M</a:t>
                      </a:r>
                      <a:r>
                        <a:rPr lang="en-US" sz="1300" baseline="0" dirty="0" smtClean="0"/>
                        <a:t> Memory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4</a:t>
                      </a:r>
                      <a:r>
                        <a:rPr lang="zh-CN" altLang="en-US" sz="1300" dirty="0" smtClean="0"/>
                        <a:t> </a:t>
                      </a:r>
                      <a:r>
                        <a:rPr lang="en-US" altLang="zh-CN" sz="1300" dirty="0" smtClean="0"/>
                        <a:t>Core,</a:t>
                      </a:r>
                      <a:r>
                        <a:rPr lang="zh-CN" altLang="en-US" sz="1300" dirty="0" smtClean="0"/>
                        <a:t> </a:t>
                      </a:r>
                      <a:r>
                        <a:rPr lang="en-US" altLang="zh-CN" sz="1300" dirty="0" smtClean="0"/>
                        <a:t>8G</a:t>
                      </a:r>
                      <a:r>
                        <a:rPr lang="zh-CN" altLang="en-US" sz="1300" dirty="0" smtClean="0"/>
                        <a:t> </a:t>
                      </a:r>
                      <a:r>
                        <a:rPr lang="en-US" altLang="zh-CN" sz="1300" dirty="0" smtClean="0"/>
                        <a:t>Memory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</a:tr>
              <a:tr h="51895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2.1.0.2 (Kube 1.9.1)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500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/>
                        <a:t>10000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0.5 CPU, 512M</a:t>
                      </a:r>
                      <a:r>
                        <a:rPr lang="en-US" sz="1300" baseline="0" dirty="0" smtClean="0"/>
                        <a:t> Memory</a:t>
                      </a:r>
                      <a:endParaRPr lang="en-US" sz="1300" dirty="0" smtClean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8 Core, 16G Memory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</a:tr>
              <a:tr h="518953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2.1.0.3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Target 1000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Target 20000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0.5 CPU, 512M</a:t>
                      </a:r>
                      <a:r>
                        <a:rPr lang="en-US" sz="1300" baseline="0" dirty="0" smtClean="0"/>
                        <a:t> Memory</a:t>
                      </a:r>
                      <a:endParaRPr lang="en-US" sz="1300" dirty="0" smtClean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/>
                        <a:t>8 Core, 16G Memory</a:t>
                      </a:r>
                    </a:p>
                  </a:txBody>
                  <a:tcPr marL="121920" marR="121920" marT="60960" marB="6096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5736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v. K8s and Supported Product Limits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5760" y="2365249"/>
            <a:ext cx="10997184" cy="380230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2000" dirty="0"/>
              <a:t>Kubernetes claims 5000 nodes why can ICP not?</a:t>
            </a:r>
          </a:p>
          <a:p>
            <a:pPr marL="228594" indent="-228594">
              <a:buFont typeface="Arial" charset="0"/>
              <a:buChar char="•"/>
            </a:pPr>
            <a:r>
              <a:rPr lang="en-US" sz="2000" dirty="0"/>
              <a:t>ICP provides extra enterprise capabilities</a:t>
            </a:r>
          </a:p>
          <a:p>
            <a:pPr marL="228594" indent="-228594">
              <a:buFont typeface="Arial" charset="0"/>
              <a:buChar char="•"/>
            </a:pPr>
            <a:r>
              <a:rPr lang="en-US" sz="2000" dirty="0"/>
              <a:t>ICP uses Calico as default network overlay</a:t>
            </a:r>
          </a:p>
          <a:p>
            <a:pPr marL="228594" indent="-228594">
              <a:buFont typeface="Arial" charset="0"/>
              <a:buChar char="•"/>
            </a:pPr>
            <a:r>
              <a:rPr lang="en-US" sz="2000" dirty="0"/>
              <a:t>ICP Calico uses node-to-node mesh to configure peering between all Calico nodes</a:t>
            </a:r>
          </a:p>
          <a:p>
            <a:pPr marL="228594" indent="-228594">
              <a:buFont typeface="Arial" charset="0"/>
              <a:buChar char="•"/>
            </a:pPr>
            <a:r>
              <a:rPr lang="en-US" sz="2000" dirty="0"/>
              <a:t>Calico load increases </a:t>
            </a:r>
            <a:r>
              <a:rPr lang="en-US" sz="2000" dirty="0" err="1"/>
              <a:t>etcd</a:t>
            </a:r>
            <a:r>
              <a:rPr lang="en-US" sz="2000" dirty="0"/>
              <a:t> load and increases greatly for very large clusters (1000+ nodes) **</a:t>
            </a:r>
            <a:r>
              <a:rPr lang="en-US" sz="2000" dirty="0" err="1"/>
              <a:t>etcd</a:t>
            </a:r>
            <a:r>
              <a:rPr lang="en-US" sz="2000" dirty="0"/>
              <a:t> may be broken out in its own node starting in 2.1.0.3</a:t>
            </a:r>
          </a:p>
          <a:p>
            <a:pPr marL="228594" indent="-228594">
              <a:buFont typeface="Arial" charset="0"/>
              <a:buChar char="•"/>
            </a:pPr>
            <a:r>
              <a:rPr lang="en-US" sz="2000" dirty="0"/>
              <a:t>Node-to-node mesh stops working if there are more than 700 nodes in a cluster</a:t>
            </a:r>
          </a:p>
          <a:p>
            <a:endParaRPr lang="en-US" sz="2000" dirty="0"/>
          </a:p>
          <a:p>
            <a:r>
              <a:rPr lang="en-US" sz="2000" dirty="0"/>
              <a:t>Note:  It is recommended to </a:t>
            </a:r>
            <a:r>
              <a:rPr lang="en-US" sz="2000" dirty="0" err="1"/>
              <a:t>configre</a:t>
            </a:r>
            <a:r>
              <a:rPr lang="en-US" sz="2000" dirty="0"/>
              <a:t> route </a:t>
            </a:r>
            <a:r>
              <a:rPr lang="en-US" sz="2000" dirty="0" err="1"/>
              <a:t>relectors</a:t>
            </a:r>
            <a:r>
              <a:rPr lang="en-US" sz="2000" dirty="0"/>
              <a:t> for BGP daemons in all cases starting scales approaching 1000 nodes</a:t>
            </a:r>
          </a:p>
          <a:p>
            <a:pPr marL="228594" indent="-228594"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66187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</a:t>
            </a:r>
            <a:r>
              <a:rPr lang="en-US" dirty="0" smtClean="0"/>
              <a:t>-proxy: IPVS </a:t>
            </a:r>
            <a:r>
              <a:rPr lang="en-US" sz="1800" dirty="0" smtClean="0"/>
              <a:t>(Beta K8s 1.10, ICP 3.1.0.2)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7264" y="1877569"/>
            <a:ext cx="9473184" cy="191148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1467" dirty="0"/>
              <a:t>We have three choices for </a:t>
            </a:r>
            <a:r>
              <a:rPr lang="en-US" sz="1467" dirty="0" err="1"/>
              <a:t>kube</a:t>
            </a:r>
            <a:r>
              <a:rPr lang="en-US" sz="1467" dirty="0"/>
              <a:t>-proxy mode:  namespace, </a:t>
            </a:r>
          </a:p>
          <a:p>
            <a:r>
              <a:rPr lang="en-US" sz="1467" dirty="0" err="1"/>
              <a:t>iptables</a:t>
            </a:r>
            <a:r>
              <a:rPr lang="en-US" sz="1467" dirty="0"/>
              <a:t> (</a:t>
            </a:r>
            <a:r>
              <a:rPr lang="en-US" sz="1467" dirty="0" smtClean="0"/>
              <a:t>default), </a:t>
            </a:r>
            <a:r>
              <a:rPr lang="en-US" sz="1467" dirty="0" err="1"/>
              <a:t>ipvs</a:t>
            </a:r>
            <a:r>
              <a:rPr lang="en-US" sz="1467" dirty="0"/>
              <a:t> (beta for </a:t>
            </a:r>
            <a:r>
              <a:rPr lang="en-US" sz="1467" dirty="0" smtClean="0"/>
              <a:t>2.1.0.3)</a:t>
            </a:r>
            <a:endParaRPr lang="en-US" sz="1467" dirty="0"/>
          </a:p>
          <a:p>
            <a:endParaRPr lang="en-US" sz="1467" dirty="0"/>
          </a:p>
          <a:p>
            <a:r>
              <a:rPr lang="en-US" sz="1467" dirty="0"/>
              <a:t>Issues with </a:t>
            </a:r>
            <a:r>
              <a:rPr lang="en-US" sz="1467" dirty="0" err="1"/>
              <a:t>iptables</a:t>
            </a:r>
            <a:r>
              <a:rPr lang="en-US" sz="1467" dirty="0"/>
              <a:t> as a load balancers: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Not incremental:  copy all rules, make changes, save back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Locked during update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Time to add one rule when there are 5k services (40k rules):  11 minutes increases to 5 hours for 20k services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689" y="1901953"/>
            <a:ext cx="5706369" cy="8263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84" y="3858832"/>
            <a:ext cx="4629464" cy="27593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3789058"/>
            <a:ext cx="5165713" cy="282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Polyglot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Think 2018 / DOC ID / Month XX, 2018 / © 2018 IBM Corporation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701" y="0"/>
            <a:ext cx="7099299" cy="68757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705" y="939800"/>
            <a:ext cx="4259895" cy="50927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2400" dirty="0" smtClean="0"/>
              <a:t>We will consider a Polyglot application referred to as Acme Air.  </a:t>
            </a:r>
          </a:p>
          <a:p>
            <a:endParaRPr lang="en-US" sz="2400" dirty="0" smtClean="0"/>
          </a:p>
          <a:p>
            <a:r>
              <a:rPr lang="en-US" sz="2400" dirty="0" smtClean="0"/>
              <a:t>This application utilizes multiple programming frameworks.  </a:t>
            </a:r>
          </a:p>
          <a:p>
            <a:endParaRPr lang="en-US" sz="2400" dirty="0" smtClean="0"/>
          </a:p>
          <a:p>
            <a:r>
              <a:rPr lang="en-US" sz="2400" dirty="0" smtClean="0"/>
              <a:t>The intent is to use a general case to evaluate performance and scalability of IBM Cloud Private.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3818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480" y="418857"/>
            <a:ext cx="8534400" cy="853440"/>
          </a:xfrm>
        </p:spPr>
        <p:txBody>
          <a:bodyPr/>
          <a:lstStyle/>
          <a:p>
            <a:r>
              <a:rPr lang="en-US" dirty="0" smtClean="0"/>
              <a:t>In Summary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D735B4E-16F4-3146-B764-76F0B41CB309}"/>
              </a:ext>
            </a:extLst>
          </p:cNvPr>
          <p:cNvSpPr txBox="1"/>
          <p:nvPr/>
        </p:nvSpPr>
        <p:spPr>
          <a:xfrm>
            <a:off x="3822700" y="1519444"/>
            <a:ext cx="7929029" cy="436065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2200" dirty="0" smtClean="0"/>
              <a:t>Consider your workload volumes</a:t>
            </a:r>
            <a:endParaRPr lang="en-US" sz="1600" b="1" dirty="0"/>
          </a:p>
          <a:p>
            <a:r>
              <a:rPr lang="en-US" sz="1500" dirty="0" smtClean="0"/>
              <a:t>Statement</a:t>
            </a:r>
            <a:endParaRPr lang="en-US" sz="1500" dirty="0" smtClean="0"/>
          </a:p>
          <a:p>
            <a:endParaRPr lang="en-US" sz="1500" dirty="0"/>
          </a:p>
          <a:p>
            <a:r>
              <a:rPr lang="en-US" sz="2200" dirty="0" smtClean="0"/>
              <a:t>Consider your workload personality</a:t>
            </a:r>
            <a:endParaRPr lang="en-US" sz="1600" b="1" dirty="0"/>
          </a:p>
          <a:p>
            <a:r>
              <a:rPr lang="en-US" sz="1500" dirty="0" smtClean="0"/>
              <a:t>Statement</a:t>
            </a:r>
            <a:endParaRPr lang="en-US" sz="1500" dirty="0" smtClean="0"/>
          </a:p>
          <a:p>
            <a:endParaRPr lang="en-US" sz="1500" dirty="0"/>
          </a:p>
          <a:p>
            <a:r>
              <a:rPr lang="en-US" sz="2200" dirty="0" smtClean="0"/>
              <a:t>Consider your performance requirements</a:t>
            </a:r>
            <a:endParaRPr lang="en-US" sz="1600" b="1" dirty="0"/>
          </a:p>
          <a:p>
            <a:r>
              <a:rPr lang="en-US" sz="1500" dirty="0" smtClean="0"/>
              <a:t>Statement</a:t>
            </a:r>
            <a:endParaRPr lang="en-US" sz="1500" dirty="0"/>
          </a:p>
          <a:p>
            <a:endParaRPr lang="en-US" sz="1500" dirty="0"/>
          </a:p>
          <a:p>
            <a:endParaRPr lang="en-US" sz="1500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xmlns="" id="{7EF83EF1-7C4B-E547-A7B9-45BBE42F8753}"/>
              </a:ext>
            </a:extLst>
          </p:cNvPr>
          <p:cNvSpPr txBox="1">
            <a:spLocks/>
          </p:cNvSpPr>
          <p:nvPr/>
        </p:nvSpPr>
        <p:spPr>
          <a:xfrm>
            <a:off x="107434" y="6655337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Arial" charset="0"/>
                <a:cs typeface="Arial" charset="0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/>
            <a:r>
              <a:rPr lang="de-DE" dirty="0"/>
              <a:t>IBM Cloud / © 2018 IBM Corporation</a:t>
            </a:r>
            <a:endParaRPr lang="en-US" dirty="0"/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xmlns="" id="{AE3F6F5B-98CD-514B-8976-A74FD3D375FD}"/>
              </a:ext>
            </a:extLst>
          </p:cNvPr>
          <p:cNvSpPr txBox="1">
            <a:spLocks/>
          </p:cNvSpPr>
          <p:nvPr/>
        </p:nvSpPr>
        <p:spPr>
          <a:xfrm>
            <a:off x="9116291" y="663247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fld id="{D0BE6F14-FF48-0F4F-A8AA-2E3F25371E4A}" type="slidenum">
              <a:rPr lang="en-US" sz="800">
                <a:solidFill>
                  <a:srgbClr val="000000"/>
                </a:solidFill>
                <a:latin typeface="IBM Plex Sans"/>
              </a:rPr>
              <a:pPr defTabSz="914377"/>
              <a:t>40</a:t>
            </a:fld>
            <a:endParaRPr lang="en-US" sz="800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88941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82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11074400" cy="853440"/>
          </a:xfrm>
        </p:spPr>
        <p:txBody>
          <a:bodyPr/>
          <a:lstStyle/>
          <a:p>
            <a:r>
              <a:rPr lang="en-US" dirty="0"/>
              <a:t>Try IBM Cloud Private today!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 hangingPunct="1"/>
            <a:fld id="{D0BE6F14-FF48-0F4F-A8AA-2E3F25371E4A}" type="slidenum">
              <a:rPr lang="en-US" kern="1200">
                <a:solidFill>
                  <a:srgbClr val="000000"/>
                </a:solidFill>
                <a:latin typeface="IBM Plex Sans"/>
              </a:rPr>
              <a:pPr defTabSz="914377" hangingPunct="1"/>
              <a:t>41</a:t>
            </a:fld>
            <a:endParaRPr lang="en-US" kern="120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20" name="Slide Number Placeholder 1"/>
          <p:cNvSpPr txBox="1">
            <a:spLocks/>
          </p:cNvSpPr>
          <p:nvPr/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fld id="{D0BE6F14-FF48-0F4F-A8AA-2E3F25371E4A}" type="slidenum">
              <a:rPr lang="en-US" sz="800">
                <a:solidFill>
                  <a:srgbClr val="000000"/>
                </a:solidFill>
                <a:latin typeface="IBM Plex Sans"/>
              </a:rPr>
              <a:pPr defTabSz="914377"/>
              <a:t>41</a:t>
            </a:fld>
            <a:endParaRPr lang="en-US" sz="800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22" name="Slide Number Placeholder 1"/>
          <p:cNvSpPr txBox="1">
            <a:spLocks/>
          </p:cNvSpPr>
          <p:nvPr/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/>
            <a:fld id="{D0BE6F14-FF48-0F4F-A8AA-2E3F25371E4A}" type="slidenum">
              <a:rPr lang="en-US" sz="800">
                <a:solidFill>
                  <a:srgbClr val="000000"/>
                </a:solidFill>
                <a:latin typeface="IBM Plex Sans"/>
              </a:rPr>
              <a:pPr defTabSz="914377"/>
              <a:t>41</a:t>
            </a:fld>
            <a:endParaRPr lang="en-US" sz="800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0" y="1289785"/>
            <a:ext cx="12192000" cy="4084321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85">
              <a:spcBef>
                <a:spcPts val="1467"/>
              </a:spcBef>
            </a:pPr>
            <a:endParaRPr lang="en-US" sz="1867">
              <a:solidFill>
                <a:srgbClr val="FFFFFF"/>
              </a:solidFill>
              <a:latin typeface="IBM Plex Sans"/>
            </a:endParaRPr>
          </a:p>
          <a:p>
            <a:pPr algn="ctr" defTabSz="609585">
              <a:spcBef>
                <a:spcPts val="1467"/>
              </a:spcBef>
            </a:pPr>
            <a:endParaRPr lang="en-US" sz="1867">
              <a:solidFill>
                <a:srgbClr val="FFFFFF"/>
              </a:solidFill>
              <a:latin typeface="IBM Plex Sans"/>
            </a:endParaRPr>
          </a:p>
          <a:p>
            <a:pPr algn="ctr" defTabSz="609585">
              <a:spcBef>
                <a:spcPts val="1467"/>
              </a:spcBef>
            </a:pPr>
            <a:endParaRPr lang="en-US" sz="1867">
              <a:solidFill>
                <a:srgbClr val="FFFFFF"/>
              </a:solidFill>
              <a:latin typeface="IBM Plex Sans"/>
            </a:endParaRPr>
          </a:p>
          <a:p>
            <a:pPr algn="ctr" defTabSz="609585">
              <a:spcBef>
                <a:spcPts val="1467"/>
              </a:spcBef>
            </a:pPr>
            <a:endParaRPr lang="en-US" sz="1867" dirty="0">
              <a:solidFill>
                <a:srgbClr val="FFFFFF"/>
              </a:solidFill>
              <a:latin typeface="IBM Plex San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695" y="1762101"/>
            <a:ext cx="6098293" cy="28748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128336" y="2153082"/>
            <a:ext cx="519534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39" eaLnBrk="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3200" kern="1200" dirty="0">
                <a:solidFill>
                  <a:prstClr val="white"/>
                </a:solidFill>
                <a:latin typeface="IBM Plex Sans"/>
                <a:ea typeface="Helvetica Neue for IBM" charset="0"/>
                <a:cs typeface="Helvetica Neue for IBM" charset="0"/>
                <a:sym typeface="Helvetica Neue for IBM" charset="0"/>
              </a:rPr>
              <a:t>Guided and Proof of Technology demos</a:t>
            </a:r>
          </a:p>
          <a:p>
            <a:pPr algn="ctr" defTabSz="1219139" eaLnBrk="0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en-US" sz="3200" kern="1200" dirty="0">
              <a:solidFill>
                <a:prstClr val="white"/>
              </a:solidFill>
              <a:latin typeface="IBM Plex Sans"/>
              <a:ea typeface="Helvetica Neue for IBM" charset="0"/>
              <a:cs typeface="Helvetica Neue for IBM" charset="0"/>
              <a:sym typeface="Helvetica Neue for IBM" charset="0"/>
            </a:endParaRPr>
          </a:p>
          <a:p>
            <a:pPr algn="ctr" defTabSz="1219139" eaLnBrk="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en-US" sz="3200" kern="1200" dirty="0">
                <a:solidFill>
                  <a:prstClr val="white"/>
                </a:solidFill>
                <a:latin typeface="IBM Plex Sans"/>
                <a:ea typeface="Helvetica Neue for IBM" charset="0"/>
                <a:cs typeface="Helvetica Neue for IBM" charset="0"/>
                <a:sym typeface="Helvetica Neue for IBM" charset="0"/>
              </a:rPr>
              <a:t>Free Community Edition!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12601" y="5555892"/>
            <a:ext cx="5166799" cy="666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85" hangingPunct="1">
              <a:spcBef>
                <a:spcPts val="1467"/>
              </a:spcBef>
            </a:pPr>
            <a:r>
              <a:rPr lang="en-US" sz="3733" kern="1200" dirty="0">
                <a:solidFill>
                  <a:srgbClr val="FFFFFF"/>
                </a:solidFill>
                <a:latin typeface="IBM Plex Sans"/>
                <a:ea typeface="Arial" charset="0"/>
                <a:cs typeface="Arial" charset="0"/>
                <a:hlinkClick r:id="rId3"/>
              </a:rPr>
              <a:t>http://ibm.biz/ICP-DTE</a:t>
            </a:r>
            <a:endParaRPr lang="en-US" sz="3733" kern="1200" dirty="0">
              <a:solidFill>
                <a:srgbClr val="FFFFFF"/>
              </a:solidFill>
              <a:latin typeface="IBM Plex Sans"/>
              <a:ea typeface="Arial" charset="0"/>
              <a:cs typeface="Arial" charset="0"/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xmlns="" id="{4D970835-2A4B-9841-A5E9-9F823DD7B473}"/>
              </a:ext>
            </a:extLst>
          </p:cNvPr>
          <p:cNvSpPr txBox="1">
            <a:spLocks/>
          </p:cNvSpPr>
          <p:nvPr/>
        </p:nvSpPr>
        <p:spPr>
          <a:xfrm>
            <a:off x="107434" y="6655337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Arial" charset="0"/>
                <a:cs typeface="Arial" charset="0"/>
                <a:sym typeface="Calibri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l"/>
            <a:r>
              <a:rPr lang="de-DE" dirty="0"/>
              <a:t>IBM Cloud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35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xmlns="" id="{F4604460-5D73-4042-9967-65FABA0DA5E2}"/>
              </a:ext>
            </a:extLst>
          </p:cNvPr>
          <p:cNvSpPr txBox="1">
            <a:spLocks/>
          </p:cNvSpPr>
          <p:nvPr/>
        </p:nvSpPr>
        <p:spPr>
          <a:xfrm>
            <a:off x="11582401" y="6462776"/>
            <a:ext cx="490273" cy="3500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7">
              <a:defRPr/>
            </a:pPr>
            <a:fld id="{99BD340E-D656-6A49-9055-728D5184006A}" type="slidenum">
              <a:rPr lang="en-US" sz="1067">
                <a:solidFill>
                  <a:srgbClr val="FFFFFF"/>
                </a:solidFill>
                <a:latin typeface="IBM Plex Sans"/>
              </a:rPr>
              <a:pPr algn="ctr" defTabSz="914377">
                <a:defRPr/>
              </a:pPr>
              <a:t>42</a:t>
            </a:fld>
            <a:endParaRPr lang="en-US" sz="1067" dirty="0">
              <a:solidFill>
                <a:srgbClr val="FFFFFF"/>
              </a:solidFill>
              <a:latin typeface="IBM Plex San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9D9B84F6-4CE2-E540-BC61-7931E59A8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 hangingPunct="1"/>
            <a:r>
              <a:rPr lang="de-DE" kern="1200" dirty="0">
                <a:solidFill>
                  <a:srgbClr val="FFFFFF"/>
                </a:solidFill>
                <a:latin typeface="IBM Plex Sans"/>
              </a:rPr>
              <a:t>© 2018 IBM Corporation</a:t>
            </a:r>
            <a:endParaRPr lang="en-US" kern="1200" dirty="0">
              <a:solidFill>
                <a:srgbClr val="FFFFFF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55901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Online Banking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1607" y="1130301"/>
            <a:ext cx="9399388" cy="4927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2400" dirty="0"/>
              <a:t>A second more complicated application is used to simulate Online Banking</a:t>
            </a:r>
          </a:p>
          <a:p>
            <a:endParaRPr lang="en-US" sz="2400" dirty="0"/>
          </a:p>
          <a:p>
            <a:r>
              <a:rPr lang="en-US" sz="2400" dirty="0"/>
              <a:t>Simulation of retail online banking (UI, security and services)</a:t>
            </a:r>
          </a:p>
          <a:p>
            <a:endParaRPr lang="en-US" sz="2400" dirty="0"/>
          </a:p>
          <a:p>
            <a:r>
              <a:rPr lang="en-US" sz="2400" dirty="0"/>
              <a:t>Traffic is encrypted and users are authenticated</a:t>
            </a:r>
          </a:p>
          <a:p>
            <a:endParaRPr lang="en-US" sz="2400" dirty="0"/>
          </a:p>
          <a:p>
            <a:r>
              <a:rPr lang="en-US" sz="2400" dirty="0"/>
              <a:t>Backend services interaction has been </a:t>
            </a:r>
            <a:r>
              <a:rPr lang="en-US" sz="2400" dirty="0" smtClean="0"/>
              <a:t>simulated via Stub Application</a:t>
            </a:r>
          </a:p>
          <a:p>
            <a:endParaRPr lang="en-US" sz="2400" dirty="0" smtClean="0"/>
          </a:p>
          <a:p>
            <a:r>
              <a:rPr lang="en-US" sz="2400" dirty="0" smtClean="0"/>
              <a:t>Account Summary Page is developed using Angular JS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956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03700" y="0"/>
            <a:ext cx="7988300" cy="68580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Healthcare </a:t>
            </a:r>
            <a:br>
              <a:rPr lang="en-US" sz="3200" dirty="0" smtClean="0"/>
            </a:br>
            <a:r>
              <a:rPr lang="en-US" sz="3200" dirty="0" err="1" smtClean="0"/>
              <a:t>Microservices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7258" y="1447800"/>
            <a:ext cx="3380086" cy="48894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2400" dirty="0"/>
              <a:t>Typical </a:t>
            </a:r>
            <a:r>
              <a:rPr lang="en-US" sz="2400" dirty="0" err="1"/>
              <a:t>Microservices</a:t>
            </a:r>
            <a:r>
              <a:rPr lang="en-US" sz="2400" dirty="0"/>
              <a:t> application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Architecture </a:t>
            </a:r>
            <a:r>
              <a:rPr lang="en-US" sz="2400" dirty="0"/>
              <a:t>comparing 2 and 3 levels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501" y="1212085"/>
            <a:ext cx="3524256" cy="448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879" y="1212086"/>
            <a:ext cx="3545765" cy="448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63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Banking Performance on ICP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764" y="2438396"/>
            <a:ext cx="7095377" cy="3641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169" y="2075887"/>
            <a:ext cx="4395899" cy="41942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594" indent="-228594">
              <a:buFont typeface="Arial" charset="0"/>
              <a:buChar char="•"/>
            </a:pPr>
            <a:r>
              <a:rPr lang="en-US" sz="1467" dirty="0"/>
              <a:t>This type of application scales nearly linearly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Scaling this application, you have massive parallel workload coming in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The runtime (in this case Liberty) must have enough executable threads to manage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Cannot get full use of ICP resources without tuning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Able to saturate by increasing executable threads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The default (orange) line shows only using horizontal scaling does not fully leverage the cluster resources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Understanding the application and its run time shows increasing the Liberty executor thread pool size is crucial for this Java application</a:t>
            </a:r>
          </a:p>
        </p:txBody>
      </p:sp>
    </p:spTree>
    <p:extLst>
      <p:ext uri="{BB962C8B-B14F-4D97-AF65-F5344CB8AC3E}">
        <p14:creationId xmlns:p14="http://schemas.microsoft.com/office/powerpoint/2010/main" val="1495087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Healthcare Application Performance on ICP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4169" y="2075887"/>
            <a:ext cx="4395899" cy="4194285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594" indent="-228594">
              <a:buFont typeface="Arial" charset="0"/>
              <a:buChar char="•"/>
            </a:pPr>
            <a:r>
              <a:rPr lang="en-US" sz="1467" dirty="0"/>
              <a:t>Comparison of 2 and 3 level BFF service calls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We desire 3 level BFF </a:t>
            </a:r>
            <a:r>
              <a:rPr lang="en-US" sz="1467" dirty="0" err="1"/>
              <a:t>microservices</a:t>
            </a:r>
            <a:endParaRPr lang="en-US" sz="1467" dirty="0"/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Many platforms suffer massive latency when making the jump from 2 level to 3 level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The results of this testing shows only an approximate 10% difference on ICP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This shows the efficiency of ICP’s networking layer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681" y="2380343"/>
            <a:ext cx="7304244" cy="376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2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Healthcare Application Performance on ICP Long-Tail Latency</a:t>
            </a:r>
            <a:br>
              <a:rPr lang="en-US" dirty="0" smtClean="0"/>
            </a:br>
            <a:r>
              <a:rPr lang="en-US" sz="1333" dirty="0"/>
              <a:t>Statistically speaking, the long tail of distributions is the portion of the distribution having a large number of instances or occurrences far from the head (mode or median) of the distribution.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781" y="2345506"/>
            <a:ext cx="4197504" cy="37864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28594" indent="-228594">
              <a:buFont typeface="Arial" charset="0"/>
              <a:buChar char="•"/>
            </a:pPr>
            <a:r>
              <a:rPr lang="en-US" sz="1467" dirty="0"/>
              <a:t>We can consider long-tail latency manifested in the difference between the 90 and 99 percentiles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Long-Tail latency being high typically results in a negative user experience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It can be a difficult problem to solve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Not uncommon in some instances to see 10X (1000%) difference in this region of a distribution</a:t>
            </a:r>
          </a:p>
          <a:p>
            <a:pPr marL="228594" indent="-228594">
              <a:buFont typeface="Arial" charset="0"/>
              <a:buChar char="•"/>
            </a:pPr>
            <a:r>
              <a:rPr lang="en-US" sz="1467" dirty="0"/>
              <a:t>The test shown here shows 0.45X (45%) for IBM Cloud Private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773" y="917299"/>
            <a:ext cx="1411305" cy="733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17" y="2345508"/>
            <a:ext cx="7271431" cy="37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9047"/>
      </p:ext>
    </p:extLst>
  </p:cSld>
  <p:clrMapOvr>
    <a:masterClrMapping/>
  </p:clrMapOvr>
</p:sld>
</file>

<file path=ppt/theme/theme1.xml><?xml version="1.0" encoding="utf-8"?>
<a:theme xmlns:a="http://schemas.openxmlformats.org/drawingml/2006/main" name="InterConnect Theme">
  <a:themeElements>
    <a:clrScheme name="Custom 15">
      <a:dk1>
        <a:srgbClr val="6D7777"/>
      </a:dk1>
      <a:lt1>
        <a:srgbClr val="FFFFFF"/>
      </a:lt1>
      <a:dk2>
        <a:srgbClr val="5596E6"/>
      </a:dk2>
      <a:lt2>
        <a:srgbClr val="959F9F"/>
      </a:lt2>
      <a:accent1>
        <a:srgbClr val="C8D2D2"/>
      </a:accent1>
      <a:accent2>
        <a:srgbClr val="DFE9E9"/>
      </a:accent2>
      <a:accent3>
        <a:srgbClr val="1D3649"/>
      </a:accent3>
      <a:accent4>
        <a:srgbClr val="325C80"/>
      </a:accent4>
      <a:accent5>
        <a:srgbClr val="5596E6"/>
      </a:accent5>
      <a:accent6>
        <a:srgbClr val="7CC7FF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wht_background_2017">
  <a:themeElements>
    <a:clrScheme name="Custom 47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E1F2566A-465D-1C45-8161-2C2CB540F8DD}"/>
    </a:ext>
  </a:extLst>
</a:theme>
</file>

<file path=ppt/theme/theme11.xml><?xml version="1.0" encoding="utf-8"?>
<a:theme xmlns:a="http://schemas.openxmlformats.org/drawingml/2006/main" name="IBM Cloud 2017">
  <a:themeElements>
    <a:clrScheme name="IBM Cloud 2017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8AEAE"/>
      </a:accent1>
      <a:accent2>
        <a:srgbClr val="E4E1E4"/>
      </a:accent2>
      <a:accent3>
        <a:srgbClr val="F05253"/>
      </a:accent3>
      <a:accent4>
        <a:srgbClr val="1C3649"/>
      </a:accent4>
      <a:accent5>
        <a:srgbClr val="5498D5"/>
      </a:accent5>
      <a:accent6>
        <a:srgbClr val="AC72E6"/>
      </a:accent6>
      <a:hlink>
        <a:srgbClr val="0000FF"/>
      </a:hlink>
      <a:folHlink>
        <a:srgbClr val="FF00FF"/>
      </a:folHlink>
    </a:clrScheme>
    <a:fontScheme name="IBM Cloud 2017">
      <a:majorFont>
        <a:latin typeface="Calibri"/>
        <a:ea typeface="Calibri"/>
        <a:cs typeface="Calibri"/>
      </a:majorFont>
      <a:minorFont>
        <a:latin typeface="Arial"/>
        <a:ea typeface="Arial"/>
        <a:cs typeface="Arial"/>
      </a:minorFont>
    </a:fontScheme>
    <a:fmtScheme name="IBM Cloud 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InterConnect Theme">
  <a:themeElements>
    <a:clrScheme name="Custom 15">
      <a:dk1>
        <a:srgbClr val="6D7777"/>
      </a:dk1>
      <a:lt1>
        <a:srgbClr val="FFFFFF"/>
      </a:lt1>
      <a:dk2>
        <a:srgbClr val="5596E6"/>
      </a:dk2>
      <a:lt2>
        <a:srgbClr val="959F9F"/>
      </a:lt2>
      <a:accent1>
        <a:srgbClr val="C8D2D2"/>
      </a:accent1>
      <a:accent2>
        <a:srgbClr val="DFE9E9"/>
      </a:accent2>
      <a:accent3>
        <a:srgbClr val="1D3649"/>
      </a:accent3>
      <a:accent4>
        <a:srgbClr val="325C80"/>
      </a:accent4>
      <a:accent5>
        <a:srgbClr val="5596E6"/>
      </a:accent5>
      <a:accent6>
        <a:srgbClr val="7CC7FF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6_InterConnect Theme">
  <a:themeElements>
    <a:clrScheme name="Custom 15">
      <a:dk1>
        <a:srgbClr val="6D7777"/>
      </a:dk1>
      <a:lt1>
        <a:srgbClr val="FFFFFF"/>
      </a:lt1>
      <a:dk2>
        <a:srgbClr val="5596E6"/>
      </a:dk2>
      <a:lt2>
        <a:srgbClr val="959F9F"/>
      </a:lt2>
      <a:accent1>
        <a:srgbClr val="C8D2D2"/>
      </a:accent1>
      <a:accent2>
        <a:srgbClr val="DFE9E9"/>
      </a:accent2>
      <a:accent3>
        <a:srgbClr val="1D3649"/>
      </a:accent3>
      <a:accent4>
        <a:srgbClr val="325C80"/>
      </a:accent4>
      <a:accent5>
        <a:srgbClr val="5596E6"/>
      </a:accent5>
      <a:accent6>
        <a:srgbClr val="7CC7FF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5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6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7.xml><?xml version="1.0" encoding="utf-8"?>
<a:theme xmlns:a="http://schemas.openxmlformats.org/drawingml/2006/main" name="IBM_Cloud_Presentation_2018_V01_Arial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A1BD58F6-E81A-854C-BFCF-EAC58112517E}"/>
    </a:ext>
  </a:extLst>
</a:theme>
</file>

<file path=ppt/theme/theme8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E66A4BF9-99CE-D546-89D5-EF1B2D67DA40}"/>
    </a:ext>
  </a:extLst>
</a:theme>
</file>

<file path=ppt/theme/theme9.xml><?xml version="1.0" encoding="utf-8"?>
<a:theme xmlns:a="http://schemas.openxmlformats.org/drawingml/2006/main" name="1_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8523B168-3ECD-FA44-B288-4C24BB9809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42304</TotalTime>
  <Words>2031</Words>
  <Application>Microsoft Macintosh PowerPoint</Application>
  <PresentationFormat>Widescreen</PresentationFormat>
  <Paragraphs>377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42</vt:i4>
      </vt:variant>
    </vt:vector>
  </HeadingPairs>
  <TitlesOfParts>
    <vt:vector size="58" baseType="lpstr">
      <vt:lpstr>Calibri</vt:lpstr>
      <vt:lpstr>Helvetica Neue</vt:lpstr>
      <vt:lpstr>Helvetica Neue for IBM</vt:lpstr>
      <vt:lpstr>IBM Plex Sans</vt:lpstr>
      <vt:lpstr>Lucida Grande</vt:lpstr>
      <vt:lpstr>Arial</vt:lpstr>
      <vt:lpstr>InterConnect Theme</vt:lpstr>
      <vt:lpstr>1_InterConnect Theme</vt:lpstr>
      <vt:lpstr>6_InterConnect Theme</vt:lpstr>
      <vt:lpstr>gry_background_2017</vt:lpstr>
      <vt:lpstr>blk_background_2017</vt:lpstr>
      <vt:lpstr>1_dk_blu_background_2017</vt:lpstr>
      <vt:lpstr>IBM_Cloud_Presentation_2018_V01_Arial</vt:lpstr>
      <vt:lpstr>dk_blu_background_2017</vt:lpstr>
      <vt:lpstr>1_gry_background_2017</vt:lpstr>
      <vt:lpstr>wht_background_2017</vt:lpstr>
      <vt:lpstr>IBM Cloud Private Performance and Sizing</vt:lpstr>
      <vt:lpstr>PowerPoint Presentation</vt:lpstr>
      <vt:lpstr>PowerPoint Presentation</vt:lpstr>
      <vt:lpstr>The Polyglot</vt:lpstr>
      <vt:lpstr>Online Banking</vt:lpstr>
      <vt:lpstr>Healthcare  Microservices</vt:lpstr>
      <vt:lpstr>Online Banking Performance on ICP</vt:lpstr>
      <vt:lpstr>Healthcare Application Performance on ICP</vt:lpstr>
      <vt:lpstr>Healthcare Application Performance on ICP Long-Tail Latency Statistically speaking, the long tail of distributions is the portion of the distribution having a large number of instances or occurrences far from the head (mode or median) of the distribution.</vt:lpstr>
      <vt:lpstr>Polyglot Microservices Performance and Scalability on ICP </vt:lpstr>
      <vt:lpstr>Importance of POD Auto-Scaling on Application Performance</vt:lpstr>
      <vt:lpstr>Compare On Premise v. Public Data Service</vt:lpstr>
      <vt:lpstr>ICP Performance:  MongoDB on ICP Cluster</vt:lpstr>
      <vt:lpstr>Network Intensive Application Performance on ICP</vt:lpstr>
      <vt:lpstr>Java EE Application Performance on ICP</vt:lpstr>
      <vt:lpstr>Cloud Native Application Performance on ICP</vt:lpstr>
      <vt:lpstr>Reason for Additional Overhead on ICP</vt:lpstr>
      <vt:lpstr>PowerPoint Presentation</vt:lpstr>
      <vt:lpstr>PowerPoint Presentation</vt:lpstr>
      <vt:lpstr>The Sandbox </vt:lpstr>
      <vt:lpstr>Production Deployment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ICP Tuning:  The Impact of ICP Access Logging</vt:lpstr>
      <vt:lpstr>ICP Application Logging</vt:lpstr>
      <vt:lpstr>Impact of Proxy Size and Upstream Keep Alive</vt:lpstr>
      <vt:lpstr>Ingress Parameters</vt:lpstr>
      <vt:lpstr>Example:  Impact of Liberty Autonomic Threading Algorithm</vt:lpstr>
      <vt:lpstr>PowerPoint Presentation</vt:lpstr>
      <vt:lpstr>Large Topology Scalability on ICP Clusters Online Banking Application</vt:lpstr>
      <vt:lpstr>Large Topology Supported Product Limits </vt:lpstr>
      <vt:lpstr>IBM v. K8s and Supported Product Limits </vt:lpstr>
      <vt:lpstr>Kube-proxy: IPVS (Beta K8s 1.10, ICP 3.1.0.2) </vt:lpstr>
      <vt:lpstr>In Summary</vt:lpstr>
      <vt:lpstr>Try IBM Cloud Private today!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agoering1705</dc:creator>
  <cp:lastModifiedBy>John Abbott</cp:lastModifiedBy>
  <cp:revision>575</cp:revision>
  <cp:lastPrinted>2018-04-10T14:15:29Z</cp:lastPrinted>
  <dcterms:modified xsi:type="dcterms:W3CDTF">2018-06-05T06:16:09Z</dcterms:modified>
</cp:coreProperties>
</file>